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42"/>
  </p:notesMasterIdLst>
  <p:sldIdLst>
    <p:sldId id="296" r:id="rId3"/>
    <p:sldId id="424" r:id="rId4"/>
    <p:sldId id="425" r:id="rId5"/>
    <p:sldId id="427" r:id="rId6"/>
    <p:sldId id="428" r:id="rId7"/>
    <p:sldId id="429" r:id="rId8"/>
    <p:sldId id="430" r:id="rId9"/>
    <p:sldId id="256" r:id="rId10"/>
    <p:sldId id="257" r:id="rId11"/>
    <p:sldId id="434" r:id="rId12"/>
    <p:sldId id="435" r:id="rId13"/>
    <p:sldId id="433" r:id="rId14"/>
    <p:sldId id="287" r:id="rId15"/>
    <p:sldId id="258" r:id="rId16"/>
    <p:sldId id="288" r:id="rId17"/>
    <p:sldId id="259" r:id="rId18"/>
    <p:sldId id="260" r:id="rId19"/>
    <p:sldId id="261" r:id="rId20"/>
    <p:sldId id="262" r:id="rId21"/>
    <p:sldId id="263" r:id="rId22"/>
    <p:sldId id="264" r:id="rId23"/>
    <p:sldId id="265" r:id="rId24"/>
    <p:sldId id="266" r:id="rId25"/>
    <p:sldId id="267" r:id="rId26"/>
    <p:sldId id="290" r:id="rId27"/>
    <p:sldId id="270" r:id="rId28"/>
    <p:sldId id="268" r:id="rId29"/>
    <p:sldId id="269" r:id="rId30"/>
    <p:sldId id="291" r:id="rId31"/>
    <p:sldId id="271" r:id="rId32"/>
    <p:sldId id="289" r:id="rId33"/>
    <p:sldId id="272" r:id="rId34"/>
    <p:sldId id="273" r:id="rId35"/>
    <p:sldId id="274" r:id="rId36"/>
    <p:sldId id="278" r:id="rId37"/>
    <p:sldId id="275" r:id="rId38"/>
    <p:sldId id="276" r:id="rId39"/>
    <p:sldId id="277" r:id="rId40"/>
    <p:sldId id="423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832A4D1-3295-4004-B24E-56103E0C33DE}" v="2" dt="2025-08-14T12:17:09.73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72" autoAdjust="0"/>
    <p:restoredTop sz="94660"/>
  </p:normalViewPr>
  <p:slideViewPr>
    <p:cSldViewPr snapToGrid="0">
      <p:cViewPr varScale="1">
        <p:scale>
          <a:sx n="57" d="100"/>
          <a:sy n="57" d="100"/>
        </p:scale>
        <p:origin x="1140" y="28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449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notesMaster" Target="notesMasters/notesMaster1.xml"/><Relationship Id="rId47" Type="http://schemas.microsoft.com/office/2016/11/relationships/changesInfo" Target="changesInfos/changesInfo1.xml"/><Relationship Id="rId50" Type="http://schemas.openxmlformats.org/officeDocument/2006/relationships/customXml" Target="../customXml/item2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customXml" Target="../customXml/item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presProps" Target="presProps.xml"/><Relationship Id="rId48" Type="http://schemas.microsoft.com/office/2015/10/relationships/revisionInfo" Target="revisionInfo.xml"/><Relationship Id="rId8" Type="http://schemas.openxmlformats.org/officeDocument/2006/relationships/slide" Target="slides/slide6.xml"/><Relationship Id="rId51" Type="http://schemas.openxmlformats.org/officeDocument/2006/relationships/customXml" Target="../customXml/item3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der Jose Cassimiro" userId="6cc8f713070c96a8" providerId="LiveId" clId="{E832A4D1-3295-4004-B24E-56103E0C33DE}"/>
    <pc:docChg chg="addSld delSld modSld">
      <pc:chgData name="Eder Jose Cassimiro" userId="6cc8f713070c96a8" providerId="LiveId" clId="{E832A4D1-3295-4004-B24E-56103E0C33DE}" dt="2025-08-14T21:41:41.631" v="2" actId="47"/>
      <pc:docMkLst>
        <pc:docMk/>
      </pc:docMkLst>
      <pc:sldChg chg="add">
        <pc:chgData name="Eder Jose Cassimiro" userId="6cc8f713070c96a8" providerId="LiveId" clId="{E832A4D1-3295-4004-B24E-56103E0C33DE}" dt="2025-08-14T12:16:36.609" v="0"/>
        <pc:sldMkLst>
          <pc:docMk/>
          <pc:sldMk cId="0" sldId="256"/>
        </pc:sldMkLst>
      </pc:sldChg>
      <pc:sldChg chg="add">
        <pc:chgData name="Eder Jose Cassimiro" userId="6cc8f713070c96a8" providerId="LiveId" clId="{E832A4D1-3295-4004-B24E-56103E0C33DE}" dt="2025-08-14T12:16:36.609" v="0"/>
        <pc:sldMkLst>
          <pc:docMk/>
          <pc:sldMk cId="0" sldId="257"/>
        </pc:sldMkLst>
      </pc:sldChg>
      <pc:sldChg chg="del">
        <pc:chgData name="Eder Jose Cassimiro" userId="6cc8f713070c96a8" providerId="LiveId" clId="{E832A4D1-3295-4004-B24E-56103E0C33DE}" dt="2025-08-14T21:41:41.631" v="2" actId="47"/>
        <pc:sldMkLst>
          <pc:docMk/>
          <pc:sldMk cId="0" sldId="431"/>
        </pc:sldMkLst>
      </pc:sldChg>
      <pc:sldChg chg="add">
        <pc:chgData name="Eder Jose Cassimiro" userId="6cc8f713070c96a8" providerId="LiveId" clId="{E832A4D1-3295-4004-B24E-56103E0C33DE}" dt="2025-08-14T12:16:36.609" v="0"/>
        <pc:sldMkLst>
          <pc:docMk/>
          <pc:sldMk cId="0" sldId="434"/>
        </pc:sldMkLst>
      </pc:sldChg>
      <pc:sldChg chg="add">
        <pc:chgData name="Eder Jose Cassimiro" userId="6cc8f713070c96a8" providerId="LiveId" clId="{E832A4D1-3295-4004-B24E-56103E0C33DE}" dt="2025-08-14T12:17:09.736" v="1"/>
        <pc:sldMkLst>
          <pc:docMk/>
          <pc:sldMk cId="0" sldId="435"/>
        </pc:sldMkLst>
      </pc:sldChg>
    </pc:docChg>
  </pc:docChgLst>
  <pc:docChgLst>
    <pc:chgData name="Eder Jose Cassimiro" userId="6cc8f713070c96a8" providerId="LiveId" clId="{083AE8A8-6F46-441B-AEE3-E23694B6A7B3}"/>
    <pc:docChg chg="addSld delSld modSld">
      <pc:chgData name="Eder Jose Cassimiro" userId="6cc8f713070c96a8" providerId="LiveId" clId="{083AE8A8-6F46-441B-AEE3-E23694B6A7B3}" dt="2024-08-16T17:11:41.434" v="24" actId="47"/>
      <pc:docMkLst>
        <pc:docMk/>
      </pc:docMkLst>
      <pc:sldChg chg="del">
        <pc:chgData name="Eder Jose Cassimiro" userId="6cc8f713070c96a8" providerId="LiveId" clId="{083AE8A8-6F46-441B-AEE3-E23694B6A7B3}" dt="2024-08-16T17:09:48.703" v="1" actId="2696"/>
        <pc:sldMkLst>
          <pc:docMk/>
          <pc:sldMk cId="2164430671" sldId="256"/>
        </pc:sldMkLst>
      </pc:sldChg>
      <pc:sldChg chg="modSp mod">
        <pc:chgData name="Eder Jose Cassimiro" userId="6cc8f713070c96a8" providerId="LiveId" clId="{083AE8A8-6F46-441B-AEE3-E23694B6A7B3}" dt="2024-08-16T17:11:00.202" v="22" actId="20577"/>
        <pc:sldMkLst>
          <pc:docMk/>
          <pc:sldMk cId="2973420116" sldId="296"/>
        </pc:sldMkLst>
      </pc:sldChg>
      <pc:sldChg chg="add">
        <pc:chgData name="Eder Jose Cassimiro" userId="6cc8f713070c96a8" providerId="LiveId" clId="{083AE8A8-6F46-441B-AEE3-E23694B6A7B3}" dt="2024-08-16T17:09:41.310" v="0"/>
        <pc:sldMkLst>
          <pc:docMk/>
          <pc:sldMk cId="4037649609" sldId="424"/>
        </pc:sldMkLst>
      </pc:sldChg>
      <pc:sldChg chg="add">
        <pc:chgData name="Eder Jose Cassimiro" userId="6cc8f713070c96a8" providerId="LiveId" clId="{083AE8A8-6F46-441B-AEE3-E23694B6A7B3}" dt="2024-08-16T17:09:41.310" v="0"/>
        <pc:sldMkLst>
          <pc:docMk/>
          <pc:sldMk cId="1339019492" sldId="425"/>
        </pc:sldMkLst>
      </pc:sldChg>
      <pc:sldChg chg="add del">
        <pc:chgData name="Eder Jose Cassimiro" userId="6cc8f713070c96a8" providerId="LiveId" clId="{083AE8A8-6F46-441B-AEE3-E23694B6A7B3}" dt="2024-08-16T17:11:14.511" v="23" actId="47"/>
        <pc:sldMkLst>
          <pc:docMk/>
          <pc:sldMk cId="3443518742" sldId="426"/>
        </pc:sldMkLst>
      </pc:sldChg>
      <pc:sldChg chg="add">
        <pc:chgData name="Eder Jose Cassimiro" userId="6cc8f713070c96a8" providerId="LiveId" clId="{083AE8A8-6F46-441B-AEE3-E23694B6A7B3}" dt="2024-08-16T17:09:41.310" v="0"/>
        <pc:sldMkLst>
          <pc:docMk/>
          <pc:sldMk cId="0" sldId="427"/>
        </pc:sldMkLst>
      </pc:sldChg>
      <pc:sldChg chg="add">
        <pc:chgData name="Eder Jose Cassimiro" userId="6cc8f713070c96a8" providerId="LiveId" clId="{083AE8A8-6F46-441B-AEE3-E23694B6A7B3}" dt="2024-08-16T17:09:41.310" v="0"/>
        <pc:sldMkLst>
          <pc:docMk/>
          <pc:sldMk cId="0" sldId="428"/>
        </pc:sldMkLst>
      </pc:sldChg>
      <pc:sldChg chg="add">
        <pc:chgData name="Eder Jose Cassimiro" userId="6cc8f713070c96a8" providerId="LiveId" clId="{083AE8A8-6F46-441B-AEE3-E23694B6A7B3}" dt="2024-08-16T17:09:41.310" v="0"/>
        <pc:sldMkLst>
          <pc:docMk/>
          <pc:sldMk cId="0" sldId="429"/>
        </pc:sldMkLst>
      </pc:sldChg>
      <pc:sldChg chg="add">
        <pc:chgData name="Eder Jose Cassimiro" userId="6cc8f713070c96a8" providerId="LiveId" clId="{083AE8A8-6F46-441B-AEE3-E23694B6A7B3}" dt="2024-08-16T17:09:41.310" v="0"/>
        <pc:sldMkLst>
          <pc:docMk/>
          <pc:sldMk cId="0" sldId="430"/>
        </pc:sldMkLst>
      </pc:sldChg>
      <pc:sldChg chg="add">
        <pc:chgData name="Eder Jose Cassimiro" userId="6cc8f713070c96a8" providerId="LiveId" clId="{083AE8A8-6F46-441B-AEE3-E23694B6A7B3}" dt="2024-08-16T17:09:41.310" v="0"/>
        <pc:sldMkLst>
          <pc:docMk/>
          <pc:sldMk cId="0" sldId="431"/>
        </pc:sldMkLst>
      </pc:sldChg>
      <pc:sldChg chg="add del">
        <pc:chgData name="Eder Jose Cassimiro" userId="6cc8f713070c96a8" providerId="LiveId" clId="{083AE8A8-6F46-441B-AEE3-E23694B6A7B3}" dt="2024-08-16T17:11:41.434" v="24" actId="47"/>
        <pc:sldMkLst>
          <pc:docMk/>
          <pc:sldMk cId="0" sldId="432"/>
        </pc:sldMkLst>
      </pc:sldChg>
      <pc:sldChg chg="add">
        <pc:chgData name="Eder Jose Cassimiro" userId="6cc8f713070c96a8" providerId="LiveId" clId="{083AE8A8-6F46-441B-AEE3-E23694B6A7B3}" dt="2024-08-16T17:09:41.310" v="0"/>
        <pc:sldMkLst>
          <pc:docMk/>
          <pc:sldMk cId="0" sldId="433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E50B36-97DC-486E-AB53-EC392E155A74}" type="datetimeFigureOut">
              <a:rPr lang="pt-BR" smtClean="0"/>
              <a:t>14/08/2025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E2DF6B-BDBA-4C21-AF50-BD2CCA25F19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469392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561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7747FA5-7DBF-4787-98CD-3C5843D2809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MS PGothic" pitchFamily="34" charset="-128"/>
                <a:cs typeface="+mn-cs"/>
              </a:rPr>
              <a:pPr marL="0" marR="0" lvl="0" indent="0" algn="r" defTabSz="45561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  <a:ea typeface="MS PGothic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252845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pt-BR" dirty="0">
              <a:solidFill>
                <a:schemeClr val="accent4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561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7747FA5-7DBF-4787-98CD-3C5843D2809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MS PGothic" pitchFamily="34" charset="-128"/>
                <a:cs typeface="+mn-cs"/>
              </a:rPr>
              <a:pPr marL="0" marR="0" lvl="0" indent="0" algn="r" defTabSz="45561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  <a:ea typeface="MS PGothic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194799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BF137-366F-487A-B12E-2464958B98EB}" type="datetimeFigureOut">
              <a:rPr lang="en-US" smtClean="0"/>
              <a:t>8/14/2025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6C5D3-3DA4-4B12-B0F6-101DD30F679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2080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BF137-366F-487A-B12E-2464958B98EB}" type="datetimeFigureOut">
              <a:rPr lang="en-US" smtClean="0"/>
              <a:t>8/14/2025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6C5D3-3DA4-4B12-B0F6-101DD30F679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92967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BF137-366F-487A-B12E-2464958B98EB}" type="datetimeFigureOut">
              <a:rPr lang="en-US" smtClean="0"/>
              <a:t>8/14/2025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6C5D3-3DA4-4B12-B0F6-101DD30F679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6317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BF137-366F-487A-B12E-2464958B98EB}" type="datetimeFigureOut">
              <a:rPr lang="en-US" smtClean="0"/>
              <a:t>8/14/2025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6C5D3-3DA4-4B12-B0F6-101DD30F679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953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68701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a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729255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ayout Personaliza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407545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437C05-9946-A34A-B72B-65B22C24CF4F}" type="datetimeFigureOut">
              <a:rPr lang="en-US" smtClean="0"/>
              <a:pPr/>
              <a:t>8/14/2025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1445799-D120-414D-9A00-2E95C88DBD18}" type="slidenum">
              <a:rPr lang="en-US" smtClean="0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18265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1"/>
          <p:cNvSpPr txBox="1"/>
          <p:nvPr userDrawn="1"/>
        </p:nvSpPr>
        <p:spPr>
          <a:xfrm>
            <a:off x="1440983" y="296045"/>
            <a:ext cx="4631396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867" b="1" dirty="0">
                <a:solidFill>
                  <a:srgbClr val="219D93"/>
                </a:solidFill>
              </a:rPr>
              <a:t>Organização e Arquitetura de Computadores</a:t>
            </a:r>
          </a:p>
        </p:txBody>
      </p:sp>
      <p:sp>
        <p:nvSpPr>
          <p:cNvPr id="7" name="CaixaDeTexto 3"/>
          <p:cNvSpPr txBox="1"/>
          <p:nvPr userDrawn="1"/>
        </p:nvSpPr>
        <p:spPr>
          <a:xfrm>
            <a:off x="88305" y="6410232"/>
            <a:ext cx="19436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189" indent="-457189" eaLnBrk="1" hangingPunct="1">
              <a:defRPr/>
            </a:pPr>
            <a:r>
              <a:rPr lang="pt-BR" sz="1600" b="1" dirty="0">
                <a:solidFill>
                  <a:srgbClr val="219D93"/>
                </a:solidFill>
              </a:rPr>
              <a:t>AULA 01: </a:t>
            </a:r>
            <a:r>
              <a:rPr lang="pt-BR" altLang="zh-CN" sz="1600" b="1" dirty="0">
                <a:solidFill>
                  <a:srgbClr val="219D93"/>
                </a:solidFill>
              </a:rPr>
              <a:t>Introdução</a:t>
            </a:r>
            <a:endParaRPr lang="pt-BR" sz="1600" b="1" dirty="0">
              <a:solidFill>
                <a:srgbClr val="219D9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928737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33"/>
            <a:ext cx="10363200" cy="1470025"/>
          </a:xfrm>
        </p:spPr>
        <p:txBody>
          <a:bodyPr/>
          <a:lstStyle/>
          <a:p>
            <a:r>
              <a:rPr lang="pt-BR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437C05-9946-A34A-B72B-65B22C24CF4F}" type="datetimeFigureOut">
              <a:rPr lang="en-US" smtClean="0"/>
              <a:pPr/>
              <a:t>8/14/2025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8075AB9-AFC3-4DCE-B2C0-189B247FBE7D}" type="slidenum">
              <a:rPr lang="en-US" smtClean="0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8363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BF137-366F-487A-B12E-2464958B98EB}" type="datetimeFigureOut">
              <a:rPr lang="en-US" smtClean="0"/>
              <a:t>8/14/2025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6C5D3-3DA4-4B12-B0F6-101DD30F679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9573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BF137-366F-487A-B12E-2464958B98EB}" type="datetimeFigureOut">
              <a:rPr lang="en-US" smtClean="0"/>
              <a:t>8/14/2025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6C5D3-3DA4-4B12-B0F6-101DD30F679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484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BF137-366F-487A-B12E-2464958B98EB}" type="datetimeFigureOut">
              <a:rPr lang="en-US" smtClean="0"/>
              <a:t>8/14/2025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6C5D3-3DA4-4B12-B0F6-101DD30F679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5138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BF137-366F-487A-B12E-2464958B98EB}" type="datetimeFigureOut">
              <a:rPr lang="en-US" smtClean="0"/>
              <a:t>8/14/2025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6C5D3-3DA4-4B12-B0F6-101DD30F679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5566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BF137-366F-487A-B12E-2464958B98EB}" type="datetimeFigureOut">
              <a:rPr lang="en-US" smtClean="0"/>
              <a:t>8/14/2025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6C5D3-3DA4-4B12-B0F6-101DD30F679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3713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BF137-366F-487A-B12E-2464958B98EB}" type="datetimeFigureOut">
              <a:rPr lang="en-US" smtClean="0"/>
              <a:t>8/14/2025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6C5D3-3DA4-4B12-B0F6-101DD30F679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7909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BF137-366F-487A-B12E-2464958B98EB}" type="datetimeFigureOut">
              <a:rPr lang="en-US" smtClean="0"/>
              <a:t>8/14/2025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6C5D3-3DA4-4B12-B0F6-101DD30F679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9097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BF137-366F-487A-B12E-2464958B98EB}" type="datetimeFigureOut">
              <a:rPr lang="en-US" smtClean="0"/>
              <a:t>8/14/2025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6C5D3-3DA4-4B12-B0F6-101DD30F679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8229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g"/><Relationship Id="rId3" Type="http://schemas.openxmlformats.org/officeDocument/2006/relationships/slideLayout" Target="../slideLayouts/slideLayout15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4BF137-366F-487A-B12E-2464958B98EB}" type="datetimeFigureOut">
              <a:rPr lang="en-US" smtClean="0"/>
              <a:t>8/14/2025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76C5D3-3DA4-4B12-B0F6-101DD30F679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1004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49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437C05-9946-A34A-B72B-65B22C24CF4F}" type="datetimeFigureOut">
              <a:rPr lang="en-US" smtClean="0"/>
              <a:pPr/>
              <a:t>8/14/2025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68075AB9-AFC3-4DCE-B2C0-189B247FBE7D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3D6EF86E-AEE8-37D2-30A7-410ABCEF0F79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10416118" y="6654801"/>
            <a:ext cx="1813983" cy="205121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r"/>
            <a:r>
              <a:rPr lang="pt-BR" sz="1333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Classificação: Direcionado</a:t>
            </a:r>
          </a:p>
        </p:txBody>
      </p:sp>
    </p:spTree>
    <p:extLst>
      <p:ext uri="{BB962C8B-B14F-4D97-AF65-F5344CB8AC3E}">
        <p14:creationId xmlns:p14="http://schemas.microsoft.com/office/powerpoint/2010/main" val="4911223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</p:sldLayoutIdLst>
  <p:txStyles>
    <p:titleStyle>
      <a:lvl1pPr algn="ctr" defTabSz="609585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609585" rtl="0" eaLnBrk="1" latinLnBrk="0" hangingPunct="1">
        <a:spcBef>
          <a:spcPct val="20000"/>
        </a:spcBef>
        <a:buFont typeface="Arial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609585" rtl="0" eaLnBrk="1" latinLnBrk="0" hangingPunct="1">
        <a:spcBef>
          <a:spcPct val="20000"/>
        </a:spcBef>
        <a:buFont typeface="Arial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609585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609585" rtl="0" eaLnBrk="1" latinLnBrk="0" hangingPunct="1">
        <a:spcBef>
          <a:spcPct val="20000"/>
        </a:spcBef>
        <a:buFont typeface="Arial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609585" rtl="0" eaLnBrk="1" latinLnBrk="0" hangingPunct="1">
        <a:spcBef>
          <a:spcPct val="20000"/>
        </a:spcBef>
        <a:buFont typeface="Arial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NSF5to_lFI" TargetMode="External"/><Relationship Id="rId3" Type="http://schemas.openxmlformats.org/officeDocument/2006/relationships/image" Target="../media/image7.svg"/><Relationship Id="rId7" Type="http://schemas.openxmlformats.org/officeDocument/2006/relationships/hyperlink" Target="https://www.youtube.com/watch?v=pRpjYrdb9UY" TargetMode="External"/><Relationship Id="rId12" Type="http://schemas.openxmlformats.org/officeDocument/2006/relationships/hyperlink" Target="https://bing.com/search?q=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www.youtube.com/watch?v=VEwRsgAG8JE" TargetMode="External"/><Relationship Id="rId11" Type="http://schemas.openxmlformats.org/officeDocument/2006/relationships/hyperlink" Target="https://blog.xpeducacao.com.br/pensamento-computacional/" TargetMode="External"/><Relationship Id="rId5" Type="http://schemas.openxmlformats.org/officeDocument/2006/relationships/hyperlink" Target="https://www.makerzine.com.br/educacao/pensamento-computacional-e-seus-4-pilares/" TargetMode="External"/><Relationship Id="rId10" Type="http://schemas.openxmlformats.org/officeDocument/2006/relationships/hyperlink" Target="https://bing.com/search?q=o+que+%c3%a9+pensamento+computacional%3f" TargetMode="External"/><Relationship Id="rId4" Type="http://schemas.openxmlformats.org/officeDocument/2006/relationships/hyperlink" Target="https://querobolsa.com.br/revista/o-que-e-pensamento-computacional" TargetMode="External"/><Relationship Id="rId9" Type="http://schemas.openxmlformats.org/officeDocument/2006/relationships/hyperlink" Target="https://blog.betrybe.com/tecnologia/pensamento-computacional-tudo-sobre/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jpg"/><Relationship Id="rId4" Type="http://schemas.openxmlformats.org/officeDocument/2006/relationships/image" Target="../media/image32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jp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42.g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jp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7.png"/><Relationship Id="rId4" Type="http://schemas.openxmlformats.org/officeDocument/2006/relationships/image" Target="../media/image27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CaixaDeTexto 3"/>
          <p:cNvSpPr txBox="1"/>
          <p:nvPr/>
        </p:nvSpPr>
        <p:spPr>
          <a:xfrm>
            <a:off x="128337" y="3046989"/>
            <a:ext cx="4047903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7469" fontAlgn="base">
              <a:spcBef>
                <a:spcPct val="0"/>
              </a:spcBef>
              <a:spcAft>
                <a:spcPct val="0"/>
              </a:spcAft>
            </a:pPr>
            <a:r>
              <a:rPr lang="pt-BR" sz="1867" b="1" i="1" dirty="0">
                <a:solidFill>
                  <a:srgbClr val="9BBB59">
                    <a:lumMod val="50000"/>
                  </a:srgbClr>
                </a:solidFill>
                <a:latin typeface="Calibri" pitchFamily="34" charset="0"/>
                <a:ea typeface="MS PGothic" pitchFamily="34" charset="-128"/>
              </a:rPr>
              <a:t>ARA3590 – </a:t>
            </a:r>
            <a:r>
              <a:rPr lang="pt-BR" sz="1867" b="1" i="1" dirty="0" err="1">
                <a:solidFill>
                  <a:srgbClr val="9BBB59">
                    <a:lumMod val="50000"/>
                  </a:srgbClr>
                </a:solidFill>
                <a:latin typeface="Calibri" pitchFamily="34" charset="0"/>
                <a:ea typeface="MS PGothic" pitchFamily="34" charset="-128"/>
              </a:rPr>
              <a:t>Pensameto</a:t>
            </a:r>
            <a:r>
              <a:rPr lang="pt-BR" sz="1867" b="1" i="1" dirty="0">
                <a:solidFill>
                  <a:srgbClr val="9BBB59">
                    <a:lumMod val="50000"/>
                  </a:srgbClr>
                </a:solidFill>
                <a:latin typeface="Calibri" pitchFamily="34" charset="0"/>
                <a:ea typeface="MS PGothic" pitchFamily="34" charset="-128"/>
              </a:rPr>
              <a:t> Computacional </a:t>
            </a:r>
          </a:p>
        </p:txBody>
      </p:sp>
      <p:sp>
        <p:nvSpPr>
          <p:cNvPr id="12" name="CaixaDeTexto 11"/>
          <p:cNvSpPr txBox="1"/>
          <p:nvPr/>
        </p:nvSpPr>
        <p:spPr>
          <a:xfrm>
            <a:off x="128336" y="3345472"/>
            <a:ext cx="8320507" cy="7487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189" indent="-457189" defTabSz="607469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pt-BR" sz="2133" b="1" dirty="0">
                <a:solidFill>
                  <a:prstClr val="black"/>
                </a:solidFill>
                <a:latin typeface="Calibri" pitchFamily="34" charset="0"/>
                <a:ea typeface="MS PGothic" pitchFamily="34" charset="-128"/>
              </a:rPr>
              <a:t>AULA 2: CONCEITOS INICIAIS</a:t>
            </a:r>
          </a:p>
          <a:p>
            <a:pPr marL="457189" indent="-457189" defTabSz="607469" fontAlgn="base">
              <a:spcBef>
                <a:spcPct val="0"/>
              </a:spcBef>
              <a:spcAft>
                <a:spcPct val="0"/>
              </a:spcAft>
              <a:defRPr/>
            </a:pPr>
            <a:endParaRPr lang="pt-BR" sz="2133" b="1" dirty="0">
              <a:solidFill>
                <a:prstClr val="black"/>
              </a:solidFill>
              <a:latin typeface="Calibri" pitchFamily="34" charset="0"/>
              <a:ea typeface="MS PGothic" pitchFamily="34" charset="-128"/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122279" y="4204105"/>
            <a:ext cx="9998495" cy="6669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7469" fontAlgn="base">
              <a:spcBef>
                <a:spcPct val="0"/>
              </a:spcBef>
              <a:spcAft>
                <a:spcPct val="0"/>
              </a:spcAft>
            </a:pPr>
            <a:endParaRPr lang="pt-BR" sz="1867" dirty="0">
              <a:solidFill>
                <a:prstClr val="black">
                  <a:lumMod val="75000"/>
                  <a:lumOff val="25000"/>
                </a:prstClr>
              </a:solidFill>
              <a:latin typeface="Calibri"/>
              <a:ea typeface="MS PGothic" pitchFamily="34" charset="-128"/>
            </a:endParaRPr>
          </a:p>
          <a:p>
            <a:pPr defTabSz="607469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pt-BR" sz="1867" dirty="0">
                <a:solidFill>
                  <a:prstClr val="black">
                    <a:lumMod val="75000"/>
                    <a:lumOff val="25000"/>
                  </a:prstClr>
                </a:solidFill>
                <a:latin typeface="Calibri"/>
                <a:ea typeface="MS PGothic" pitchFamily="34" charset="-128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734201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3813159"/>
            <a:ext cx="12192000" cy="12192000"/>
          </a:xfrm>
          <a:custGeom>
            <a:avLst/>
            <a:gdLst/>
            <a:ahLst/>
            <a:cxnLst/>
            <a:rect l="l" t="t" r="r" b="b"/>
            <a:pathLst>
              <a:path w="18288000" h="18288000">
                <a:moveTo>
                  <a:pt x="0" y="0"/>
                </a:moveTo>
                <a:lnTo>
                  <a:pt x="18288000" y="0"/>
                </a:lnTo>
                <a:lnTo>
                  <a:pt x="1828800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 sz="1200"/>
          </a:p>
        </p:txBody>
      </p:sp>
      <p:sp>
        <p:nvSpPr>
          <p:cNvPr id="3" name="Freeform 3"/>
          <p:cNvSpPr/>
          <p:nvPr/>
        </p:nvSpPr>
        <p:spPr>
          <a:xfrm>
            <a:off x="-219773" y="1303482"/>
            <a:ext cx="13273521" cy="6891803"/>
          </a:xfrm>
          <a:custGeom>
            <a:avLst/>
            <a:gdLst/>
            <a:ahLst/>
            <a:cxnLst/>
            <a:rect l="l" t="t" r="r" b="b"/>
            <a:pathLst>
              <a:path w="19910281" h="10337704">
                <a:moveTo>
                  <a:pt x="0" y="0"/>
                </a:moveTo>
                <a:lnTo>
                  <a:pt x="19910281" y="0"/>
                </a:lnTo>
                <a:lnTo>
                  <a:pt x="19910281" y="10337703"/>
                </a:lnTo>
                <a:lnTo>
                  <a:pt x="0" y="1033770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pt-BR" sz="1200"/>
          </a:p>
        </p:txBody>
      </p:sp>
      <p:sp>
        <p:nvSpPr>
          <p:cNvPr id="4" name="TextBox 4"/>
          <p:cNvSpPr txBox="1"/>
          <p:nvPr/>
        </p:nvSpPr>
        <p:spPr>
          <a:xfrm>
            <a:off x="1581150" y="330200"/>
            <a:ext cx="9029700" cy="578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00"/>
              </a:lnSpc>
              <a:spcBef>
                <a:spcPct val="0"/>
              </a:spcBef>
            </a:pPr>
            <a:r>
              <a:rPr lang="en-US" sz="3334" spc="50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IMPORTANTE!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3813159"/>
            <a:ext cx="12192000" cy="12192000"/>
          </a:xfrm>
          <a:custGeom>
            <a:avLst/>
            <a:gdLst/>
            <a:ahLst/>
            <a:cxnLst/>
            <a:rect l="l" t="t" r="r" b="b"/>
            <a:pathLst>
              <a:path w="18288000" h="18288000">
                <a:moveTo>
                  <a:pt x="0" y="0"/>
                </a:moveTo>
                <a:lnTo>
                  <a:pt x="18288000" y="0"/>
                </a:lnTo>
                <a:lnTo>
                  <a:pt x="1828800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 sz="1200"/>
          </a:p>
        </p:txBody>
      </p:sp>
      <p:sp>
        <p:nvSpPr>
          <p:cNvPr id="3" name="TextBox 3"/>
          <p:cNvSpPr txBox="1"/>
          <p:nvPr/>
        </p:nvSpPr>
        <p:spPr>
          <a:xfrm>
            <a:off x="0" y="359064"/>
            <a:ext cx="11731337" cy="6349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000"/>
              </a:lnSpc>
            </a:pPr>
            <a:r>
              <a:rPr lang="en-US" sz="3334" spc="50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RELEMBRANDO A EQUAÇÃO FUNDAMENTAL</a:t>
            </a:r>
          </a:p>
          <a:p>
            <a:pPr marL="719703" lvl="1" indent="-359851" algn="just">
              <a:lnSpc>
                <a:spcPts val="5000"/>
              </a:lnSpc>
              <a:buFont typeface="Arial"/>
              <a:buChar char="•"/>
            </a:pPr>
            <a:r>
              <a:rPr lang="en-US" sz="3334" spc="50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Computadores executam tarefas simples.</a:t>
            </a:r>
          </a:p>
          <a:p>
            <a:pPr marL="719703" lvl="1" indent="-359851" algn="just">
              <a:lnSpc>
                <a:spcPts val="5000"/>
              </a:lnSpc>
              <a:buFont typeface="Arial"/>
              <a:buChar char="•"/>
            </a:pPr>
            <a:r>
              <a:rPr lang="en-US" sz="3334" spc="50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Computadores executam tarefas muito rápido.</a:t>
            </a:r>
          </a:p>
          <a:p>
            <a:pPr marL="719703" lvl="1" indent="-359851" algn="just">
              <a:lnSpc>
                <a:spcPts val="5000"/>
              </a:lnSpc>
              <a:buFont typeface="Arial"/>
              <a:buChar char="•"/>
            </a:pPr>
            <a:r>
              <a:rPr lang="en-US" sz="3334" spc="50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Computadores não tem discernimento,  capacidade de pensar.</a:t>
            </a:r>
          </a:p>
          <a:p>
            <a:pPr marL="719703" lvl="1" indent="-359851" algn="just">
              <a:lnSpc>
                <a:spcPts val="5000"/>
              </a:lnSpc>
              <a:buFont typeface="Arial"/>
              <a:buChar char="•"/>
            </a:pPr>
            <a:r>
              <a:rPr lang="en-US" sz="3334" spc="50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Dependem do ser humano</a:t>
            </a:r>
          </a:p>
          <a:p>
            <a:pPr algn="just">
              <a:lnSpc>
                <a:spcPts val="5000"/>
              </a:lnSpc>
            </a:pPr>
            <a:endParaRPr lang="en-US" sz="3334" spc="50">
              <a:solidFill>
                <a:srgbClr val="FFFFFF"/>
              </a:solidFill>
              <a:latin typeface="Aileron Bold"/>
              <a:ea typeface="Aileron Bold"/>
              <a:cs typeface="Aileron Bold"/>
              <a:sym typeface="Aileron Bold"/>
            </a:endParaRPr>
          </a:p>
          <a:p>
            <a:pPr algn="just">
              <a:lnSpc>
                <a:spcPts val="5000"/>
              </a:lnSpc>
            </a:pPr>
            <a:r>
              <a:rPr lang="en-US" sz="3334" spc="50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Obs.: O pensamento computaional não é do computador, ele é do ser humano.</a:t>
            </a:r>
          </a:p>
          <a:p>
            <a:pPr algn="just">
              <a:lnSpc>
                <a:spcPts val="5000"/>
              </a:lnSpc>
            </a:pPr>
            <a:endParaRPr lang="en-US" sz="3334" spc="50">
              <a:solidFill>
                <a:srgbClr val="FFFFFF"/>
              </a:solidFill>
              <a:latin typeface="Aileron Bold"/>
              <a:ea typeface="Aileron Bold"/>
              <a:cs typeface="Aileron Bold"/>
              <a:sym typeface="Aileron Bold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3813159"/>
            <a:ext cx="12192000" cy="12192000"/>
          </a:xfrm>
          <a:custGeom>
            <a:avLst/>
            <a:gdLst/>
            <a:ahLst/>
            <a:cxnLst/>
            <a:rect l="l" t="t" r="r" b="b"/>
            <a:pathLst>
              <a:path w="18288000" h="18288000">
                <a:moveTo>
                  <a:pt x="0" y="0"/>
                </a:moveTo>
                <a:lnTo>
                  <a:pt x="18288000" y="0"/>
                </a:lnTo>
                <a:lnTo>
                  <a:pt x="1828800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 sz="1200"/>
          </a:p>
        </p:txBody>
      </p:sp>
      <p:sp>
        <p:nvSpPr>
          <p:cNvPr id="3" name="Freeform 3"/>
          <p:cNvSpPr/>
          <p:nvPr/>
        </p:nvSpPr>
        <p:spPr>
          <a:xfrm>
            <a:off x="2933833" y="3823114"/>
            <a:ext cx="3150044" cy="2100029"/>
          </a:xfrm>
          <a:custGeom>
            <a:avLst/>
            <a:gdLst/>
            <a:ahLst/>
            <a:cxnLst/>
            <a:rect l="l" t="t" r="r" b="b"/>
            <a:pathLst>
              <a:path w="4725066" h="3150044">
                <a:moveTo>
                  <a:pt x="0" y="0"/>
                </a:moveTo>
                <a:lnTo>
                  <a:pt x="4725066" y="0"/>
                </a:lnTo>
                <a:lnTo>
                  <a:pt x="4725066" y="3150044"/>
                </a:lnTo>
                <a:lnTo>
                  <a:pt x="0" y="315004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pt-BR" sz="1200"/>
          </a:p>
        </p:txBody>
      </p:sp>
      <p:sp>
        <p:nvSpPr>
          <p:cNvPr id="4" name="Freeform 4"/>
          <p:cNvSpPr/>
          <p:nvPr/>
        </p:nvSpPr>
        <p:spPr>
          <a:xfrm>
            <a:off x="5637708" y="1089181"/>
            <a:ext cx="3509729" cy="2339819"/>
          </a:xfrm>
          <a:custGeom>
            <a:avLst/>
            <a:gdLst/>
            <a:ahLst/>
            <a:cxnLst/>
            <a:rect l="l" t="t" r="r" b="b"/>
            <a:pathLst>
              <a:path w="5264594" h="3509729">
                <a:moveTo>
                  <a:pt x="0" y="0"/>
                </a:moveTo>
                <a:lnTo>
                  <a:pt x="5264594" y="0"/>
                </a:lnTo>
                <a:lnTo>
                  <a:pt x="5264594" y="3509729"/>
                </a:lnTo>
                <a:lnTo>
                  <a:pt x="0" y="350972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pt-BR" sz="1200"/>
          </a:p>
        </p:txBody>
      </p:sp>
      <p:sp>
        <p:nvSpPr>
          <p:cNvPr id="5" name="Freeform 5"/>
          <p:cNvSpPr/>
          <p:nvPr/>
        </p:nvSpPr>
        <p:spPr>
          <a:xfrm>
            <a:off x="8289301" y="4222994"/>
            <a:ext cx="3546283" cy="2356062"/>
          </a:xfrm>
          <a:custGeom>
            <a:avLst/>
            <a:gdLst/>
            <a:ahLst/>
            <a:cxnLst/>
            <a:rect l="l" t="t" r="r" b="b"/>
            <a:pathLst>
              <a:path w="5319424" h="3534093">
                <a:moveTo>
                  <a:pt x="0" y="0"/>
                </a:moveTo>
                <a:lnTo>
                  <a:pt x="5319424" y="0"/>
                </a:lnTo>
                <a:lnTo>
                  <a:pt x="5319424" y="3534093"/>
                </a:lnTo>
                <a:lnTo>
                  <a:pt x="0" y="353409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pt-BR" sz="1200"/>
          </a:p>
        </p:txBody>
      </p:sp>
      <p:sp>
        <p:nvSpPr>
          <p:cNvPr id="6" name="TextBox 6"/>
          <p:cNvSpPr txBox="1"/>
          <p:nvPr/>
        </p:nvSpPr>
        <p:spPr>
          <a:xfrm>
            <a:off x="685800" y="330200"/>
            <a:ext cx="10796155" cy="578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00"/>
              </a:lnSpc>
              <a:spcBef>
                <a:spcPct val="0"/>
              </a:spcBef>
            </a:pPr>
            <a:r>
              <a:rPr lang="en-US" sz="3334" spc="50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ELEMENTOS NO ECOSISTEMA DE  COMPUTADORES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277243" y="1931642"/>
            <a:ext cx="2184003" cy="5724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53"/>
              </a:lnSpc>
            </a:pPr>
            <a:r>
              <a:rPr lang="en-US" sz="3466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Hardware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105299" y="4809629"/>
            <a:ext cx="2184003" cy="5724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53"/>
              </a:lnSpc>
            </a:pPr>
            <a:r>
              <a:rPr lang="en-US" sz="3466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Software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7853" y="4281732"/>
            <a:ext cx="2584926" cy="12008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53"/>
              </a:lnSpc>
            </a:pPr>
            <a:r>
              <a:rPr lang="en-US" sz="3466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Peopleware</a:t>
            </a:r>
          </a:p>
          <a:p>
            <a:pPr algn="ctr">
              <a:lnSpc>
                <a:spcPts val="4853"/>
              </a:lnSpc>
            </a:pPr>
            <a:r>
              <a:rPr lang="en-US" sz="3466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(pessoas)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Hardware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34236" y="1690688"/>
            <a:ext cx="10515600" cy="4351338"/>
          </a:xfrm>
        </p:spPr>
        <p:txBody>
          <a:bodyPr/>
          <a:lstStyle/>
          <a:p>
            <a:r>
              <a:rPr lang="pt-BR" dirty="0"/>
              <a:t>Componentes Físicos de um sistema informatizado</a:t>
            </a:r>
          </a:p>
          <a:p>
            <a:r>
              <a:rPr lang="pt-BR" dirty="0"/>
              <a:t>Possuem prazo de depreciação contábil de cinco anos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2753163"/>
            <a:ext cx="10058400" cy="386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5906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9018" y="324181"/>
            <a:ext cx="10515600" cy="1325563"/>
          </a:xfrm>
        </p:spPr>
        <p:txBody>
          <a:bodyPr/>
          <a:lstStyle/>
          <a:p>
            <a:pPr algn="ctr"/>
            <a:r>
              <a:rPr lang="pt-BR" dirty="0"/>
              <a:t>Hardware - Componentes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79644" y="1757386"/>
            <a:ext cx="10515600" cy="4351338"/>
          </a:xfrm>
        </p:spPr>
        <p:txBody>
          <a:bodyPr/>
          <a:lstStyle/>
          <a:p>
            <a:r>
              <a:rPr lang="pt-BR" dirty="0"/>
              <a:t>Estação de trabalho – computador utilizado por usuários para acesso à rede</a:t>
            </a:r>
          </a:p>
          <a:p>
            <a:r>
              <a:rPr lang="pt-BR" dirty="0"/>
              <a:t>Possuem diversos modelos e características, sendo cada vez mais comum o acesso à rede através de dispositivos móveis como tablets</a:t>
            </a:r>
          </a:p>
          <a:p>
            <a:r>
              <a:rPr lang="pt-BR" dirty="0"/>
              <a:t>Principais Fabricantes: IBM (Lenovo), HP e Dell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5529" y="4148918"/>
            <a:ext cx="3398484" cy="27090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4226" y="3930555"/>
            <a:ext cx="6030392" cy="2927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0120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9018" y="324181"/>
            <a:ext cx="10515600" cy="1325563"/>
          </a:xfrm>
        </p:spPr>
        <p:txBody>
          <a:bodyPr/>
          <a:lstStyle/>
          <a:p>
            <a:pPr algn="ctr"/>
            <a:r>
              <a:rPr lang="pt-BR" dirty="0"/>
              <a:t>Hardware - Componentes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79644" y="1757386"/>
            <a:ext cx="10515600" cy="4351338"/>
          </a:xfrm>
        </p:spPr>
        <p:txBody>
          <a:bodyPr/>
          <a:lstStyle/>
          <a:p>
            <a:r>
              <a:rPr lang="pt-BR" dirty="0"/>
              <a:t>Servidor de Redes: computador que fornece recursos para usuários através de uma rede de computadores.</a:t>
            </a:r>
          </a:p>
          <a:p>
            <a:r>
              <a:rPr lang="pt-BR" dirty="0"/>
              <a:t>Deve ser formado por componentes mais robustos que estações de trabalho, de modo a suportar regime de funcionamento 24X7 (vinte e quatro horas por dia, sete dias por semana</a:t>
            </a:r>
          </a:p>
          <a:p>
            <a:r>
              <a:rPr lang="pt-BR" dirty="0"/>
              <a:t>Principais Fabricantes: IBM (Lenovo), HP e Dell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86643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0463" y="324182"/>
            <a:ext cx="10515600" cy="1325563"/>
          </a:xfrm>
        </p:spPr>
        <p:txBody>
          <a:bodyPr/>
          <a:lstStyle/>
          <a:p>
            <a:pPr algn="ctr"/>
            <a:r>
              <a:rPr lang="pt-BR" dirty="0"/>
              <a:t>Hardware – Tipos de Servidores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0463" y="1784681"/>
            <a:ext cx="10515600" cy="4351338"/>
          </a:xfrm>
        </p:spPr>
        <p:txBody>
          <a:bodyPr/>
          <a:lstStyle/>
          <a:p>
            <a:r>
              <a:rPr lang="pt-BR" dirty="0"/>
              <a:t>Quanto à configuração</a:t>
            </a:r>
          </a:p>
          <a:p>
            <a:pPr lvl="1"/>
            <a:r>
              <a:rPr lang="pt-BR" dirty="0"/>
              <a:t>Torre – Equipamento que deve ser instalado sobre uma mesa ou plataforma adequada ou mesmo no chão do Datacenter</a:t>
            </a:r>
          </a:p>
          <a:p>
            <a:pPr lvl="1"/>
            <a:r>
              <a:rPr lang="pt-BR" dirty="0"/>
              <a:t>Indicados para pequenas empresas ou pequenos projetos de médias e grandes empresas, onde não haja previsão de crescimento ou quando não houver a possibilidade de montar infraestrutura adequada.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67435"/>
            <a:ext cx="2115403" cy="299056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1230" y="3867434"/>
            <a:ext cx="2010770" cy="299056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6304" y="4210050"/>
            <a:ext cx="1724025" cy="264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5985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16406"/>
            <a:ext cx="4817660" cy="35415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0463" y="324182"/>
            <a:ext cx="10515600" cy="1325563"/>
          </a:xfrm>
        </p:spPr>
        <p:txBody>
          <a:bodyPr/>
          <a:lstStyle/>
          <a:p>
            <a:r>
              <a:rPr lang="pt-BR" dirty="0"/>
              <a:t>Hardware – Tipos de Servidores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0463" y="1784681"/>
            <a:ext cx="10515600" cy="4351338"/>
          </a:xfrm>
        </p:spPr>
        <p:txBody>
          <a:bodyPr/>
          <a:lstStyle/>
          <a:p>
            <a:r>
              <a:rPr lang="pt-BR" dirty="0"/>
              <a:t>Quanto à configuração</a:t>
            </a:r>
          </a:p>
          <a:p>
            <a:pPr lvl="1"/>
            <a:r>
              <a:rPr lang="pt-BR" dirty="0"/>
              <a:t>Rack – Equipamentos que devem ser montados em trilhos, para instalação em Racks de 19”</a:t>
            </a:r>
          </a:p>
          <a:p>
            <a:pPr lvl="1"/>
            <a:r>
              <a:rPr lang="pt-BR" dirty="0"/>
              <a:t>Indicados para empresas de porte médio, cujas previsões de crescimento do parque sejam moderadas.</a:t>
            </a:r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8149" y="1"/>
            <a:ext cx="2253799" cy="227917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3587" y="3316406"/>
            <a:ext cx="5715000" cy="3541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1164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0463" y="0"/>
            <a:ext cx="10515600" cy="1325563"/>
          </a:xfrm>
        </p:spPr>
        <p:txBody>
          <a:bodyPr/>
          <a:lstStyle/>
          <a:p>
            <a:r>
              <a:rPr lang="pt-BR" dirty="0"/>
              <a:t>Hardware – Tipos de Servidores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0463" y="1325563"/>
            <a:ext cx="10515600" cy="4351338"/>
          </a:xfrm>
        </p:spPr>
        <p:txBody>
          <a:bodyPr/>
          <a:lstStyle/>
          <a:p>
            <a:r>
              <a:rPr lang="pt-BR" dirty="0"/>
              <a:t>Quanto à configuração</a:t>
            </a:r>
          </a:p>
          <a:p>
            <a:pPr lvl="1"/>
            <a:r>
              <a:rPr lang="pt-BR" dirty="0"/>
              <a:t>Blade – Servidores que devem ser instalados em chassis proprietário do fabricante (enclosure), compartilhando com outros servidores fontes de alimentação e dispositivos de interconexão. A enclosure é montada em rack</a:t>
            </a:r>
          </a:p>
          <a:p>
            <a:pPr lvl="1"/>
            <a:r>
              <a:rPr lang="pt-BR" dirty="0"/>
              <a:t>Possuem alta eficiência energética e de utilização do espaço, sendo recomendados para grandes empresas ou mesmo médias empresas, onde haja previsão de aumento significativo de demanda por servidores.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69390"/>
            <a:ext cx="3684896" cy="268861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7838" y="3821373"/>
            <a:ext cx="3894161" cy="303662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7850" y="3916906"/>
            <a:ext cx="3416300" cy="296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0668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0750" y="0"/>
            <a:ext cx="6191250" cy="236468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0463" y="324182"/>
            <a:ext cx="10515600" cy="1325563"/>
          </a:xfrm>
        </p:spPr>
        <p:txBody>
          <a:bodyPr/>
          <a:lstStyle/>
          <a:p>
            <a:r>
              <a:rPr lang="pt-BR" dirty="0"/>
              <a:t>Hardware – Tipos de Servidores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0463" y="1784681"/>
            <a:ext cx="10515600" cy="4351338"/>
          </a:xfrm>
        </p:spPr>
        <p:txBody>
          <a:bodyPr/>
          <a:lstStyle/>
          <a:p>
            <a:r>
              <a:rPr lang="pt-BR" dirty="0"/>
              <a:t>Quanto à função</a:t>
            </a:r>
          </a:p>
          <a:p>
            <a:pPr lvl="1"/>
            <a:r>
              <a:rPr lang="pt-BR" dirty="0"/>
              <a:t>Servidor de aplicação – hospeda programas específicos que fornecem serviços em redes, como acesso a páginas Web ou sistemas cliente/servidor. Os serviços podem utilizar protocolos abertos ou proprietários.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6645" y="3684896"/>
            <a:ext cx="2961564" cy="226552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3548" y="3960350"/>
            <a:ext cx="2686050" cy="256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6374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2995" y="0"/>
            <a:ext cx="12192000" cy="12192000"/>
          </a:xfrm>
          <a:custGeom>
            <a:avLst/>
            <a:gdLst/>
            <a:ahLst/>
            <a:cxnLst/>
            <a:rect l="l" t="t" r="r" b="b"/>
            <a:pathLst>
              <a:path w="18288000" h="18288000">
                <a:moveTo>
                  <a:pt x="0" y="0"/>
                </a:moveTo>
                <a:lnTo>
                  <a:pt x="18288000" y="0"/>
                </a:lnTo>
                <a:lnTo>
                  <a:pt x="1828800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 sz="1200"/>
          </a:p>
        </p:txBody>
      </p:sp>
      <p:sp>
        <p:nvSpPr>
          <p:cNvPr id="3" name="TextBox 3"/>
          <p:cNvSpPr txBox="1"/>
          <p:nvPr/>
        </p:nvSpPr>
        <p:spPr>
          <a:xfrm>
            <a:off x="1118659" y="-2486660"/>
            <a:ext cx="9029700" cy="578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00"/>
              </a:lnSpc>
              <a:spcBef>
                <a:spcPct val="0"/>
              </a:spcBef>
            </a:pPr>
            <a:r>
              <a:rPr lang="en-US" sz="3334" spc="50" dirty="0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O QUE É PENSAMENTO COMPUTACIONAL?</a:t>
            </a: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521241" y="1773614"/>
            <a:ext cx="11123527" cy="54591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2696" tIns="0" rIns="12696" bIns="0" numCol="1" anchor="ctr" anchorCtr="0" compatLnSpc="1">
            <a:prstTxWarp prst="textNoShape">
              <a:avLst/>
            </a:prstTxWarp>
            <a:spAutoFit/>
          </a:bodyPr>
          <a:lstStyle/>
          <a:p>
            <a:pPr defTabSz="609630" eaLnBrk="0" fontAlgn="t" hangingPunct="0">
              <a:spcBef>
                <a:spcPct val="0"/>
              </a:spcBef>
              <a:spcAft>
                <a:spcPct val="0"/>
              </a:spcAft>
            </a:pPr>
            <a:r>
              <a:rPr lang="pt-BR" altLang="pt-BR" sz="1867" dirty="0">
                <a:latin typeface="Arial" panose="020B0604020202020204" pitchFamily="34" charset="0"/>
              </a:rPr>
              <a:t>Pensamento computacional é uma abordagem de resolução de problemas que utiliza conceitos fundamentais da ciência da computação.  </a:t>
            </a:r>
            <a:r>
              <a:rPr lang="pt-BR" altLang="pt-BR" sz="1867" dirty="0">
                <a:latin typeface="Arial" panose="020B0604020202020204" pitchFamily="34" charset="0"/>
                <a:hlinkClick r:id="rId4"/>
              </a:rPr>
              <a:t>É uma maneira de pensar que permite decompor problemas complexos em partes menores, identificar padrões, abstrair detalhes irrelevantes e criar soluções passo a passo</a:t>
            </a:r>
            <a:r>
              <a:rPr lang="pt-BR" altLang="pt-BR" sz="1867" baseline="30000" dirty="0">
                <a:latin typeface="Arial" panose="020B0604020202020204" pitchFamily="34" charset="0"/>
                <a:hlinkClick r:id="rId4"/>
              </a:rPr>
              <a:t>1</a:t>
            </a:r>
            <a:r>
              <a:rPr lang="pt-BR" altLang="pt-BR" sz="1867" dirty="0">
                <a:latin typeface="Arial" panose="020B0604020202020204" pitchFamily="34" charset="0"/>
              </a:rPr>
              <a:t>. </a:t>
            </a:r>
          </a:p>
          <a:p>
            <a:pPr defTabSz="609630" eaLnBrk="0" fontAlgn="t" hangingPunct="0">
              <a:spcBef>
                <a:spcPct val="0"/>
              </a:spcBef>
              <a:spcAft>
                <a:spcPct val="0"/>
              </a:spcAft>
            </a:pPr>
            <a:endParaRPr lang="pt-BR" altLang="pt-BR" sz="1867" dirty="0">
              <a:latin typeface="Arial" panose="020B0604020202020204" pitchFamily="34" charset="0"/>
            </a:endParaRPr>
          </a:p>
          <a:p>
            <a:pPr defTabSz="609630" eaLnBrk="0" fontAlgn="t" hangingPunct="0">
              <a:spcBef>
                <a:spcPct val="0"/>
              </a:spcBef>
              <a:spcAft>
                <a:spcPct val="0"/>
              </a:spcAft>
            </a:pPr>
            <a:r>
              <a:rPr lang="pt-BR" altLang="pt-BR" sz="1867" dirty="0">
                <a:latin typeface="Arial" panose="020B0604020202020204" pitchFamily="34" charset="0"/>
              </a:rPr>
              <a:t>Não se limita apenas à programação ou ao uso de computadores, mas é aplicável em diversas áreas do conhecimento e situações do cotidiano.</a:t>
            </a:r>
          </a:p>
          <a:p>
            <a:pPr defTabSz="609630" eaLnBrk="0" fontAlgn="base" hangingPunct="0">
              <a:spcBef>
                <a:spcPct val="0"/>
              </a:spcBef>
              <a:spcAft>
                <a:spcPct val="0"/>
              </a:spcAft>
            </a:pPr>
            <a:endParaRPr lang="pt-BR" altLang="pt-BR" sz="1867" dirty="0">
              <a:latin typeface="Arial" panose="020B0604020202020204" pitchFamily="34" charset="0"/>
            </a:endParaRPr>
          </a:p>
          <a:p>
            <a:pPr defTabSz="60963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BR" altLang="pt-BR" sz="1867" dirty="0">
                <a:latin typeface="Arial" panose="020B0604020202020204" pitchFamily="34" charset="0"/>
              </a:rPr>
              <a:t>Os </a:t>
            </a:r>
            <a:r>
              <a:rPr lang="pt-BR" altLang="pt-BR" sz="1867" b="1" dirty="0">
                <a:latin typeface="Arial" panose="020B0604020202020204" pitchFamily="34" charset="0"/>
              </a:rPr>
              <a:t>quatro pilares</a:t>
            </a:r>
            <a:r>
              <a:rPr lang="pt-BR" altLang="pt-BR" sz="1867" dirty="0">
                <a:latin typeface="Arial" panose="020B0604020202020204" pitchFamily="34" charset="0"/>
              </a:rPr>
              <a:t> do pensamento computacional são:</a:t>
            </a:r>
          </a:p>
          <a:p>
            <a:pPr defTabSz="609630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/>
            </a:pPr>
            <a:r>
              <a:rPr lang="pt-BR" altLang="pt-BR" sz="1867" b="1" dirty="0">
                <a:latin typeface="Arial" panose="020B0604020202020204" pitchFamily="34" charset="0"/>
              </a:rPr>
              <a:t>Decomposição</a:t>
            </a:r>
            <a:r>
              <a:rPr lang="pt-BR" altLang="pt-BR" sz="1867" dirty="0">
                <a:latin typeface="Arial" panose="020B0604020202020204" pitchFamily="34" charset="0"/>
              </a:rPr>
              <a:t>: Quebrar problemas grandes e complexos em partes menores e mais gerenciáveis.</a:t>
            </a:r>
          </a:p>
          <a:p>
            <a:pPr defTabSz="609630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 startAt="2"/>
            </a:pPr>
            <a:r>
              <a:rPr lang="pt-BR" altLang="pt-BR" sz="1867" b="1" dirty="0">
                <a:latin typeface="Arial" panose="020B0604020202020204" pitchFamily="34" charset="0"/>
              </a:rPr>
              <a:t>Reconhecimento de Padrões</a:t>
            </a:r>
            <a:r>
              <a:rPr lang="pt-BR" altLang="pt-BR" sz="1867" dirty="0">
                <a:latin typeface="Arial" panose="020B0604020202020204" pitchFamily="34" charset="0"/>
              </a:rPr>
              <a:t>: Observar padrões, tendências ou regularidades que possam ajudar na resolução de problemas.</a:t>
            </a:r>
          </a:p>
          <a:p>
            <a:pPr defTabSz="609630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 startAt="3"/>
            </a:pPr>
            <a:r>
              <a:rPr lang="pt-BR" altLang="pt-BR" sz="1867" b="1" dirty="0">
                <a:latin typeface="Arial" panose="020B0604020202020204" pitchFamily="34" charset="0"/>
              </a:rPr>
              <a:t>Abstração</a:t>
            </a:r>
            <a:r>
              <a:rPr lang="pt-BR" altLang="pt-BR" sz="1867" dirty="0">
                <a:latin typeface="Arial" panose="020B0604020202020204" pitchFamily="34" charset="0"/>
              </a:rPr>
              <a:t>: Focar nas informações essenciais de um problema, ignorando detalhes que não contribuem para a solução.</a:t>
            </a:r>
          </a:p>
          <a:p>
            <a:pPr defTabSz="609630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 startAt="4"/>
            </a:pPr>
            <a:r>
              <a:rPr lang="pt-BR" altLang="pt-BR" sz="1867" b="1" dirty="0">
                <a:latin typeface="Arial" panose="020B0604020202020204" pitchFamily="34" charset="0"/>
              </a:rPr>
              <a:t>Pensamento Algorítmico</a:t>
            </a:r>
            <a:r>
              <a:rPr lang="pt-BR" altLang="pt-BR" sz="1867" dirty="0">
                <a:latin typeface="Arial" panose="020B0604020202020204" pitchFamily="34" charset="0"/>
              </a:rPr>
              <a:t>: Criar uma sequência de passos lógicos e ordenados (algoritmos) para resolver problemas.</a:t>
            </a:r>
          </a:p>
          <a:p>
            <a:pPr defTabSz="609630" eaLnBrk="0" fontAlgn="t" hangingPunct="0">
              <a:spcBef>
                <a:spcPct val="0"/>
              </a:spcBef>
              <a:spcAft>
                <a:spcPct val="0"/>
              </a:spcAft>
            </a:pPr>
            <a:r>
              <a:rPr lang="pt-BR" altLang="pt-BR" sz="1867" dirty="0">
                <a:latin typeface="Arial" panose="020B0604020202020204" pitchFamily="34" charset="0"/>
                <a:hlinkClick r:id="rId5"/>
              </a:rPr>
              <a:t>Esses pilares ajudam a desenvolver habilidades críticas para enfrentar desafios de maneira eficiente e eficaz, tornando o pensamento computacional uma ferramenta vital para pensadores em todo o mundo</a:t>
            </a:r>
            <a:r>
              <a:rPr lang="pt-BR" altLang="pt-BR" sz="1867" baseline="30000" dirty="0">
                <a:latin typeface="Arial" panose="020B0604020202020204" pitchFamily="34" charset="0"/>
                <a:hlinkClick r:id="rId5"/>
              </a:rPr>
              <a:t>2</a:t>
            </a:r>
            <a:r>
              <a:rPr lang="pt-BR" altLang="pt-BR" sz="1867" dirty="0">
                <a:latin typeface="Arial" panose="020B0604020202020204" pitchFamily="34" charset="0"/>
              </a:rPr>
              <a:t>.</a:t>
            </a:r>
          </a:p>
          <a:p>
            <a:pPr defTabSz="609630" eaLnBrk="0" fontAlgn="base" hangingPunct="0">
              <a:spcBef>
                <a:spcPct val="0"/>
              </a:spcBef>
              <a:spcAft>
                <a:spcPct val="0"/>
              </a:spcAft>
            </a:pPr>
            <a:endParaRPr lang="pt-BR" altLang="pt-BR" sz="1867" dirty="0">
              <a:latin typeface="Arial" panose="020B0604020202020204" pitchFamily="34" charset="0"/>
            </a:endParaRPr>
          </a:p>
        </p:txBody>
      </p:sp>
      <p:sp>
        <p:nvSpPr>
          <p:cNvPr id="7" name="AutoShape 3" descr="blob:https://www.bing.com/357653ed-04ff-480b-929f-5eeac2abcc7b">
            <a:hlinkClick r:id="rId4"/>
          </p:cNvPr>
          <p:cNvSpPr>
            <a:spLocks noChangeAspect="1" noChangeArrowheads="1"/>
          </p:cNvSpPr>
          <p:nvPr/>
        </p:nvSpPr>
        <p:spPr bwMode="auto">
          <a:xfrm>
            <a:off x="112183" y="-558800"/>
            <a:ext cx="203200" cy="20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endParaRPr lang="pt-BR" sz="1200"/>
          </a:p>
        </p:txBody>
      </p:sp>
      <p:sp>
        <p:nvSpPr>
          <p:cNvPr id="8" name="AutoShape 4" descr="blob:https://www.bing.com/0939e460-8808-4336-aee5-5c48fd7e2595">
            <a:hlinkClick r:id="rId5"/>
          </p:cNvPr>
          <p:cNvSpPr>
            <a:spLocks noChangeAspect="1" noChangeArrowheads="1"/>
          </p:cNvSpPr>
          <p:nvPr/>
        </p:nvSpPr>
        <p:spPr bwMode="auto">
          <a:xfrm>
            <a:off x="1438275" y="-558800"/>
            <a:ext cx="203200" cy="20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endParaRPr lang="pt-BR" sz="1200"/>
          </a:p>
        </p:txBody>
      </p:sp>
      <p:sp>
        <p:nvSpPr>
          <p:cNvPr id="9" name="AutoShape 5" descr="blob:https://www.bing.com/7a8c4310-68a8-4ce2-83c1-f9506645ad8d">
            <a:hlinkClick r:id="rId6"/>
          </p:cNvPr>
          <p:cNvSpPr>
            <a:spLocks noChangeAspect="1" noChangeArrowheads="1"/>
          </p:cNvSpPr>
          <p:nvPr/>
        </p:nvSpPr>
        <p:spPr bwMode="auto">
          <a:xfrm>
            <a:off x="2712509" y="-558800"/>
            <a:ext cx="203200" cy="20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endParaRPr lang="pt-BR" sz="1200"/>
          </a:p>
        </p:txBody>
      </p:sp>
      <p:sp>
        <p:nvSpPr>
          <p:cNvPr id="10" name="AutoShape 6" descr="blob:https://www.bing.com/7a8c4310-68a8-4ce2-83c1-f9506645ad8d">
            <a:hlinkClick r:id="rId7"/>
          </p:cNvPr>
          <p:cNvSpPr>
            <a:spLocks noChangeAspect="1" noChangeArrowheads="1"/>
          </p:cNvSpPr>
          <p:nvPr/>
        </p:nvSpPr>
        <p:spPr bwMode="auto">
          <a:xfrm>
            <a:off x="3686175" y="-558800"/>
            <a:ext cx="203200" cy="20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endParaRPr lang="pt-BR" sz="1200"/>
          </a:p>
        </p:txBody>
      </p:sp>
      <p:sp>
        <p:nvSpPr>
          <p:cNvPr id="11" name="AutoShape 7" descr="blob:https://www.bing.com/7a8c4310-68a8-4ce2-83c1-f9506645ad8d">
            <a:hlinkClick r:id="rId8"/>
          </p:cNvPr>
          <p:cNvSpPr>
            <a:spLocks noChangeAspect="1" noChangeArrowheads="1"/>
          </p:cNvSpPr>
          <p:nvPr/>
        </p:nvSpPr>
        <p:spPr bwMode="auto">
          <a:xfrm>
            <a:off x="4659842" y="-558800"/>
            <a:ext cx="203200" cy="20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endParaRPr lang="pt-BR" sz="1200"/>
          </a:p>
        </p:txBody>
      </p:sp>
      <p:sp>
        <p:nvSpPr>
          <p:cNvPr id="12" name="AutoShape 8" descr="blob:https://www.bing.com/53f6f151-3bd6-41f9-9684-14da57ff61dc">
            <a:hlinkClick r:id="rId9"/>
          </p:cNvPr>
          <p:cNvSpPr>
            <a:spLocks noChangeAspect="1" noChangeArrowheads="1"/>
          </p:cNvSpPr>
          <p:nvPr/>
        </p:nvSpPr>
        <p:spPr bwMode="auto">
          <a:xfrm>
            <a:off x="5633509" y="-558800"/>
            <a:ext cx="203200" cy="20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endParaRPr lang="pt-BR" sz="1200"/>
          </a:p>
        </p:txBody>
      </p:sp>
      <p:sp>
        <p:nvSpPr>
          <p:cNvPr id="13" name="AutoShape 9" descr="blob:https://www.bing.com/081a93d9-fae1-410f-8b76-5e0a3f95b131">
            <a:hlinkClick r:id="rId10"/>
          </p:cNvPr>
          <p:cNvSpPr>
            <a:spLocks noChangeAspect="1" noChangeArrowheads="1"/>
          </p:cNvSpPr>
          <p:nvPr/>
        </p:nvSpPr>
        <p:spPr bwMode="auto">
          <a:xfrm>
            <a:off x="6881283" y="-558800"/>
            <a:ext cx="203200" cy="20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endParaRPr lang="pt-BR" sz="1200"/>
          </a:p>
        </p:txBody>
      </p:sp>
      <p:sp>
        <p:nvSpPr>
          <p:cNvPr id="14" name="AutoShape 10" descr="blob:https://www.bing.com/925ea123-6a88-4dce-8042-09c2eb2a3dd5">
            <a:hlinkClick r:id="rId11"/>
          </p:cNvPr>
          <p:cNvSpPr>
            <a:spLocks noChangeAspect="1" noChangeArrowheads="1"/>
          </p:cNvSpPr>
          <p:nvPr/>
        </p:nvSpPr>
        <p:spPr bwMode="auto">
          <a:xfrm>
            <a:off x="7605183" y="-558800"/>
            <a:ext cx="203200" cy="20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endParaRPr lang="pt-BR" sz="1200"/>
          </a:p>
        </p:txBody>
      </p:sp>
      <p:sp>
        <p:nvSpPr>
          <p:cNvPr id="15" name="AutoShape 11" descr="blob:https://www.bing.com/081a93d9-fae1-410f-8b76-5e0a3f95b131">
            <a:hlinkClick r:id="rId12"/>
          </p:cNvPr>
          <p:cNvSpPr>
            <a:spLocks noChangeAspect="1" noChangeArrowheads="1"/>
          </p:cNvSpPr>
          <p:nvPr/>
        </p:nvSpPr>
        <p:spPr bwMode="auto">
          <a:xfrm>
            <a:off x="10689167" y="-558800"/>
            <a:ext cx="203200" cy="20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endParaRPr lang="pt-BR" sz="1200"/>
          </a:p>
        </p:txBody>
      </p:sp>
      <p:sp>
        <p:nvSpPr>
          <p:cNvPr id="16" name="TextBox 3"/>
          <p:cNvSpPr txBox="1"/>
          <p:nvPr/>
        </p:nvSpPr>
        <p:spPr>
          <a:xfrm>
            <a:off x="1438275" y="59092"/>
            <a:ext cx="9029700" cy="1219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00"/>
              </a:lnSpc>
              <a:spcBef>
                <a:spcPct val="0"/>
              </a:spcBef>
            </a:pPr>
            <a:r>
              <a:rPr lang="en-US" sz="3334" spc="50" dirty="0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O QUE É PENSAMENTO COMPUTACIONAL?</a:t>
            </a:r>
          </a:p>
        </p:txBody>
      </p:sp>
    </p:spTree>
    <p:extLst>
      <p:ext uri="{BB962C8B-B14F-4D97-AF65-F5344CB8AC3E}">
        <p14:creationId xmlns:p14="http://schemas.microsoft.com/office/powerpoint/2010/main" val="40376496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9500" y="0"/>
            <a:ext cx="4762500" cy="2971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0463" y="324182"/>
            <a:ext cx="10515600" cy="1325563"/>
          </a:xfrm>
        </p:spPr>
        <p:txBody>
          <a:bodyPr/>
          <a:lstStyle/>
          <a:p>
            <a:r>
              <a:rPr lang="pt-BR" dirty="0"/>
              <a:t>Hardware – Tipos de Servidores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0463" y="1784681"/>
            <a:ext cx="10515600" cy="4351338"/>
          </a:xfrm>
        </p:spPr>
        <p:txBody>
          <a:bodyPr/>
          <a:lstStyle/>
          <a:p>
            <a:r>
              <a:rPr lang="pt-BR" dirty="0"/>
              <a:t>Quanto à função</a:t>
            </a:r>
          </a:p>
          <a:p>
            <a:pPr lvl="1"/>
            <a:r>
              <a:rPr lang="pt-BR" dirty="0"/>
              <a:t>Servidor de bancos de dados – armazenam e disponibilizam dados organizados por softwares de gerenciamento de bancos de dados (SGBD)</a:t>
            </a:r>
          </a:p>
          <a:p>
            <a:pPr lvl="1"/>
            <a:r>
              <a:rPr lang="pt-BR" dirty="0"/>
              <a:t>Facilitam a localização e edição de dados, além de prover maior segurança e estabilidade</a:t>
            </a:r>
          </a:p>
          <a:p>
            <a:pPr lvl="1"/>
            <a:endParaRPr lang="pt-BR" dirty="0"/>
          </a:p>
          <a:p>
            <a:pPr lvl="1"/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47720"/>
            <a:ext cx="2838450" cy="16097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0323" y="5257445"/>
            <a:ext cx="2952750" cy="15430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0680" y="3433987"/>
            <a:ext cx="5553502" cy="186690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1789" y="4057049"/>
            <a:ext cx="3671346" cy="2678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3542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0463" y="324182"/>
            <a:ext cx="10515600" cy="1325563"/>
          </a:xfrm>
        </p:spPr>
        <p:txBody>
          <a:bodyPr/>
          <a:lstStyle/>
          <a:p>
            <a:r>
              <a:rPr lang="pt-BR" dirty="0"/>
              <a:t>Hardware – Tipos de Servidores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0463" y="1784681"/>
            <a:ext cx="10515600" cy="4351338"/>
          </a:xfrm>
        </p:spPr>
        <p:txBody>
          <a:bodyPr/>
          <a:lstStyle/>
          <a:p>
            <a:r>
              <a:rPr lang="pt-BR" dirty="0"/>
              <a:t>Quanto à função</a:t>
            </a:r>
          </a:p>
          <a:p>
            <a:pPr lvl="1"/>
            <a:r>
              <a:rPr lang="pt-BR" dirty="0"/>
              <a:t>Segurança – provêm controle de acesso através de softwares como firewalls ou sistemas de autencação</a:t>
            </a:r>
          </a:p>
          <a:p>
            <a:pPr lvl="1"/>
            <a:r>
              <a:rPr lang="pt-BR" dirty="0"/>
              <a:t>Podem permitir ou negar acesso à rede para usuários através de políticas pré-determinadas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0463" y="3688685"/>
            <a:ext cx="4558352" cy="14019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4090" y="4912056"/>
            <a:ext cx="4848225" cy="24479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9185" y="3675275"/>
            <a:ext cx="3200400" cy="142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0687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7871" y="0"/>
            <a:ext cx="4954129" cy="285815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0463" y="324182"/>
            <a:ext cx="10515600" cy="1325563"/>
          </a:xfrm>
        </p:spPr>
        <p:txBody>
          <a:bodyPr/>
          <a:lstStyle/>
          <a:p>
            <a:r>
              <a:rPr lang="pt-BR" dirty="0"/>
              <a:t>Hardware – Tipos de Servidores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0463" y="1784681"/>
            <a:ext cx="10515600" cy="4351338"/>
          </a:xfrm>
        </p:spPr>
        <p:txBody>
          <a:bodyPr/>
          <a:lstStyle/>
          <a:p>
            <a:r>
              <a:rPr lang="pt-BR" dirty="0"/>
              <a:t>Quanto à função</a:t>
            </a:r>
          </a:p>
          <a:p>
            <a:pPr lvl="1"/>
            <a:r>
              <a:rPr lang="pt-BR" dirty="0"/>
              <a:t>Servidores de Arquivos (File Servers) – armazenam e disponibilizam arquivos de tipos diversos para usuários, de acordo com política de acesso pré-definida</a:t>
            </a:r>
          </a:p>
          <a:p>
            <a:pPr lvl="1"/>
            <a:r>
              <a:rPr lang="pt-BR" dirty="0"/>
              <a:t>Têm como benefícios a administração centralizada, a segurança e a disponibilidade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54239"/>
            <a:ext cx="5715000" cy="280376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343275"/>
            <a:ext cx="6096000" cy="351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5295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0463" y="324182"/>
            <a:ext cx="10515600" cy="1325563"/>
          </a:xfrm>
        </p:spPr>
        <p:txBody>
          <a:bodyPr/>
          <a:lstStyle/>
          <a:p>
            <a:r>
              <a:rPr lang="pt-BR" dirty="0"/>
              <a:t>Hardware – Tipos de Servidores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0463" y="1784681"/>
            <a:ext cx="10515600" cy="4351338"/>
          </a:xfrm>
        </p:spPr>
        <p:txBody>
          <a:bodyPr/>
          <a:lstStyle/>
          <a:p>
            <a:r>
              <a:rPr lang="pt-BR" dirty="0"/>
              <a:t>Quanto à função</a:t>
            </a:r>
          </a:p>
          <a:p>
            <a:pPr lvl="1"/>
            <a:r>
              <a:rPr lang="pt-BR" dirty="0"/>
              <a:t>Servidores de impressão – disponibilizam impressoras via rede</a:t>
            </a:r>
          </a:p>
          <a:p>
            <a:pPr lvl="1"/>
            <a:r>
              <a:rPr lang="pt-BR" dirty="0"/>
              <a:t>Têm como vantagens o controle de acesso centralizado e a disponibilidade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0984" y="3182105"/>
            <a:ext cx="5352299" cy="3675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3016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0601" y="0"/>
            <a:ext cx="4286250" cy="241565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1030" y="-90606"/>
            <a:ext cx="10515600" cy="1325563"/>
          </a:xfrm>
        </p:spPr>
        <p:txBody>
          <a:bodyPr/>
          <a:lstStyle/>
          <a:p>
            <a:r>
              <a:rPr lang="pt-BR" dirty="0"/>
              <a:t>Hardware – Tipos de Servidores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0463" y="1914359"/>
            <a:ext cx="10515600" cy="4351338"/>
          </a:xfrm>
        </p:spPr>
        <p:txBody>
          <a:bodyPr/>
          <a:lstStyle/>
          <a:p>
            <a:r>
              <a:rPr lang="pt-BR" dirty="0"/>
              <a:t>Quanto à função</a:t>
            </a:r>
          </a:p>
          <a:p>
            <a:pPr lvl="1"/>
            <a:r>
              <a:rPr lang="pt-BR" dirty="0"/>
              <a:t>Network Storage Systems (Storages) – Equipamentos cuja única função é prover armazenamento de dados de qualquer tipo via rede.</a:t>
            </a:r>
          </a:p>
          <a:p>
            <a:pPr lvl="1"/>
            <a:r>
              <a:rPr lang="pt-BR" dirty="0"/>
              <a:t>São independentes de plataforma e possuem alta disponibilidade e escalabilidade</a:t>
            </a:r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62500"/>
            <a:ext cx="2933700" cy="2095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8851" y="3781425"/>
            <a:ext cx="6858000" cy="3076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7740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1030" y="-90606"/>
            <a:ext cx="10515600" cy="1325563"/>
          </a:xfrm>
        </p:spPr>
        <p:txBody>
          <a:bodyPr/>
          <a:lstStyle/>
          <a:p>
            <a:r>
              <a:rPr lang="pt-BR" dirty="0"/>
              <a:t>Hardware – Tipos de Servidores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0463" y="1914359"/>
            <a:ext cx="10515600" cy="4351338"/>
          </a:xfrm>
        </p:spPr>
        <p:txBody>
          <a:bodyPr/>
          <a:lstStyle/>
          <a:p>
            <a:r>
              <a:rPr lang="pt-BR" dirty="0"/>
              <a:t>Quanto à função</a:t>
            </a:r>
          </a:p>
          <a:p>
            <a:pPr lvl="1"/>
            <a:r>
              <a:rPr lang="pt-BR" dirty="0"/>
              <a:t>Network Storage Systems (Storages) – Estes sistemas normalmente utilizam uma rede isolada para acesso, chamada SAN (Storage Area Network)</a:t>
            </a:r>
          </a:p>
          <a:p>
            <a:pPr lvl="1"/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0245" y="3221298"/>
            <a:ext cx="7233313" cy="3507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6794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0463" y="324182"/>
            <a:ext cx="10515600" cy="1325563"/>
          </a:xfrm>
        </p:spPr>
        <p:txBody>
          <a:bodyPr/>
          <a:lstStyle/>
          <a:p>
            <a:r>
              <a:rPr lang="pt-BR" dirty="0"/>
              <a:t>Hardware – Tipos de Servidores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0463" y="1784681"/>
            <a:ext cx="10515600" cy="4351338"/>
          </a:xfrm>
        </p:spPr>
        <p:txBody>
          <a:bodyPr/>
          <a:lstStyle/>
          <a:p>
            <a:r>
              <a:rPr lang="pt-BR" dirty="0"/>
              <a:t>Quanto à função</a:t>
            </a:r>
          </a:p>
          <a:p>
            <a:pPr lvl="1"/>
            <a:r>
              <a:rPr lang="pt-BR" dirty="0"/>
              <a:t>Hypervisor – Sistemas operacionais cuja função é prover ambiente para máquinas virtuais.</a:t>
            </a:r>
          </a:p>
          <a:p>
            <a:pPr lvl="2"/>
            <a:r>
              <a:rPr lang="pt-BR" dirty="0"/>
              <a:t>Uma máquina virtual é a simulação através de software de todo o ambiente de hardware de um computador.</a:t>
            </a:r>
          </a:p>
          <a:p>
            <a:pPr lvl="2"/>
            <a:r>
              <a:rPr lang="pt-BR" dirty="0"/>
              <a:t>Tem como vantagens a otimização do uso de recursos de hardware, economina de energia e economia de espaço.</a:t>
            </a:r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1670" y="4745369"/>
            <a:ext cx="3276600" cy="13906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2255" y="4745369"/>
            <a:ext cx="4029823" cy="1774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9350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0750" y="1883900"/>
            <a:ext cx="6191250" cy="20764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0463" y="324182"/>
            <a:ext cx="10515600" cy="1325563"/>
          </a:xfrm>
        </p:spPr>
        <p:txBody>
          <a:bodyPr/>
          <a:lstStyle/>
          <a:p>
            <a:r>
              <a:rPr lang="pt-BR" dirty="0"/>
              <a:t>Hardware – Elementos de conexão em rede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0463" y="1784681"/>
            <a:ext cx="10515600" cy="4351338"/>
          </a:xfrm>
        </p:spPr>
        <p:txBody>
          <a:bodyPr/>
          <a:lstStyle/>
          <a:p>
            <a:r>
              <a:rPr lang="pt-BR" dirty="0"/>
              <a:t>Conectam fisicamente os computadores à rede</a:t>
            </a:r>
          </a:p>
          <a:p>
            <a:pPr lvl="1"/>
            <a:r>
              <a:rPr lang="pt-BR" dirty="0"/>
              <a:t>Hubs (em desuso)</a:t>
            </a:r>
          </a:p>
          <a:p>
            <a:pPr lvl="1"/>
            <a:r>
              <a:rPr lang="pt-BR" dirty="0"/>
              <a:t>Switches</a:t>
            </a:r>
          </a:p>
          <a:p>
            <a:pPr lvl="1"/>
            <a:r>
              <a:rPr lang="pt-BR" dirty="0"/>
              <a:t>Roteadores</a:t>
            </a:r>
          </a:p>
          <a:p>
            <a:pPr lvl="1"/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07475"/>
            <a:ext cx="3971499" cy="175877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0080" y="3960350"/>
            <a:ext cx="4057436" cy="2563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3020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0463" y="324182"/>
            <a:ext cx="10515600" cy="1325563"/>
          </a:xfrm>
        </p:spPr>
        <p:txBody>
          <a:bodyPr/>
          <a:lstStyle/>
          <a:p>
            <a:r>
              <a:rPr lang="pt-BR" dirty="0"/>
              <a:t>Hardware – considerações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0463" y="1784681"/>
            <a:ext cx="10515600" cy="4351338"/>
          </a:xfrm>
        </p:spPr>
        <p:txBody>
          <a:bodyPr/>
          <a:lstStyle/>
          <a:p>
            <a:r>
              <a:rPr lang="pt-BR" dirty="0"/>
              <a:t>O acesso a informação depende da disponibilidade do hardware. Ambientes cuja dependência da informação é muito alta necessitam de equipamentos do tipo “missão crítica”, que possuem componentes redundantes que mantêm o sistema em funcionamento mesmo na ocorrência de falha de algum destes compontes. Em ambientes de criticidade mais elevada, o hardware pode ser todo redundante (cluster) ou o próprio datacenter pode ser redundante (backup site)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2625" y="41606"/>
            <a:ext cx="2619375" cy="17430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659" y="4462818"/>
            <a:ext cx="8334653" cy="2395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2217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0463" y="324182"/>
            <a:ext cx="10515600" cy="1325563"/>
          </a:xfrm>
        </p:spPr>
        <p:txBody>
          <a:bodyPr/>
          <a:lstStyle/>
          <a:p>
            <a:r>
              <a:rPr lang="pt-BR" dirty="0"/>
              <a:t>Hardware – considerações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0463" y="1784681"/>
            <a:ext cx="10515600" cy="4351338"/>
          </a:xfrm>
        </p:spPr>
        <p:txBody>
          <a:bodyPr/>
          <a:lstStyle/>
          <a:p>
            <a:r>
              <a:rPr lang="pt-BR" dirty="0"/>
              <a:t>O prazo de depreciação de cinco anos não acompanha a obsolescência do hardware, sendo que esta pode ocorrer antes ou após este prazo. Isto depende das características dos softwares a que se destina cada equipamento, além de implicações na garantia dos mesmos, que nunca excede cinco anos. A transferência de aplicações entre servidores de forma adequada garante o melhor aproveitamento dos recursos.</a:t>
            </a:r>
            <a:endParaRPr lang="en-US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5539" y="4481848"/>
            <a:ext cx="7784072" cy="2254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9825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3813159"/>
            <a:ext cx="12192000" cy="12192000"/>
          </a:xfrm>
          <a:custGeom>
            <a:avLst/>
            <a:gdLst/>
            <a:ahLst/>
            <a:cxnLst/>
            <a:rect l="l" t="t" r="r" b="b"/>
            <a:pathLst>
              <a:path w="18288000" h="18288000">
                <a:moveTo>
                  <a:pt x="0" y="0"/>
                </a:moveTo>
                <a:lnTo>
                  <a:pt x="18288000" y="0"/>
                </a:lnTo>
                <a:lnTo>
                  <a:pt x="1828800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 sz="1200"/>
          </a:p>
        </p:txBody>
      </p:sp>
      <p:sp>
        <p:nvSpPr>
          <p:cNvPr id="3" name="TextBox 3"/>
          <p:cNvSpPr txBox="1"/>
          <p:nvPr/>
        </p:nvSpPr>
        <p:spPr>
          <a:xfrm>
            <a:off x="1468582" y="584200"/>
            <a:ext cx="9029700" cy="578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00"/>
              </a:lnSpc>
              <a:spcBef>
                <a:spcPct val="0"/>
              </a:spcBef>
            </a:pPr>
            <a:r>
              <a:rPr lang="en-US" sz="3334" spc="50" dirty="0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O QUE É PENSAMENTO COMPUTACIONAL?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865909" y="1511685"/>
            <a:ext cx="10640291" cy="32806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733"/>
              </a:lnSpc>
            </a:pPr>
            <a:r>
              <a:rPr lang="en-US" sz="2666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Pensamento computacional é saber usar o computador como um instrumento de aumento do poder cognitivo e operacional humano – em outras palavras, usar computadores, e redes de computadores, para aumentar nossa produtividade, inventividade, e criatividade.</a:t>
            </a:r>
          </a:p>
          <a:p>
            <a:pPr algn="just">
              <a:lnSpc>
                <a:spcPts val="3733"/>
              </a:lnSpc>
            </a:pPr>
            <a:endParaRPr lang="en-US" sz="2666">
              <a:solidFill>
                <a:srgbClr val="000000"/>
              </a:solidFill>
              <a:latin typeface="Nunito Bold"/>
              <a:ea typeface="Nunito Bold"/>
              <a:cs typeface="Nunito Bold"/>
              <a:sym typeface="Nunito Bold"/>
            </a:endParaRPr>
          </a:p>
          <a:p>
            <a:pPr algn="just">
              <a:lnSpc>
                <a:spcPts val="3733"/>
              </a:lnSpc>
            </a:pPr>
            <a:r>
              <a:rPr lang="en-US" sz="2666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Paulo Blikstein (Professor na Escola de Educação e no departamento de Ciência da Computação da Stanford University, EUA), </a:t>
            </a:r>
          </a:p>
        </p:txBody>
      </p:sp>
    </p:spTree>
    <p:extLst>
      <p:ext uri="{BB962C8B-B14F-4D97-AF65-F5344CB8AC3E}">
        <p14:creationId xmlns:p14="http://schemas.microsoft.com/office/powerpoint/2010/main" val="13390194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0463" y="324182"/>
            <a:ext cx="10515600" cy="1325563"/>
          </a:xfrm>
        </p:spPr>
        <p:txBody>
          <a:bodyPr/>
          <a:lstStyle/>
          <a:p>
            <a:r>
              <a:rPr lang="pt-BR" dirty="0"/>
              <a:t>Recursos - Software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0463" y="1784681"/>
            <a:ext cx="10515600" cy="4351338"/>
          </a:xfrm>
        </p:spPr>
        <p:txBody>
          <a:bodyPr/>
          <a:lstStyle/>
          <a:p>
            <a:r>
              <a:rPr lang="pt-BR" dirty="0"/>
              <a:t>Conjunto de programas e sistemas operacionais que fazem parte do ambiente da empresa</a:t>
            </a:r>
          </a:p>
          <a:p>
            <a:r>
              <a:rPr lang="pt-BR" dirty="0"/>
              <a:t>Consiste na parte “intangível” dos sistemas de informação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8108" y="3278518"/>
            <a:ext cx="8557146" cy="3340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5230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0463" y="324182"/>
            <a:ext cx="10515600" cy="1325563"/>
          </a:xfrm>
        </p:spPr>
        <p:txBody>
          <a:bodyPr/>
          <a:lstStyle/>
          <a:p>
            <a:r>
              <a:rPr lang="pt-BR" dirty="0"/>
              <a:t>Software - Tipos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0463" y="1784681"/>
            <a:ext cx="10515600" cy="4351338"/>
          </a:xfrm>
        </p:spPr>
        <p:txBody>
          <a:bodyPr/>
          <a:lstStyle/>
          <a:p>
            <a:r>
              <a:rPr lang="pt-BR" dirty="0"/>
              <a:t>Quanto à função</a:t>
            </a:r>
          </a:p>
          <a:p>
            <a:pPr lvl="1"/>
            <a:r>
              <a:rPr lang="pt-BR" dirty="0"/>
              <a:t>Sistema Operacional – Software mais</a:t>
            </a:r>
          </a:p>
          <a:p>
            <a:pPr marL="457200" lvl="1" indent="0">
              <a:buNone/>
            </a:pPr>
            <a:r>
              <a:rPr lang="pt-BR" dirty="0"/>
              <a:t> básico existente em um ambiente. </a:t>
            </a:r>
          </a:p>
          <a:p>
            <a:pPr marL="457200" lvl="1" indent="0">
              <a:buNone/>
            </a:pPr>
            <a:r>
              <a:rPr lang="pt-BR" dirty="0"/>
              <a:t>Tem como funções principais:</a:t>
            </a:r>
          </a:p>
          <a:p>
            <a:pPr lvl="2"/>
            <a:r>
              <a:rPr lang="pt-BR" dirty="0"/>
              <a:t>Gerenciar o hardware</a:t>
            </a:r>
          </a:p>
          <a:p>
            <a:pPr lvl="2"/>
            <a:r>
              <a:rPr lang="pt-BR" dirty="0"/>
              <a:t>Prover o ambiente de execução para aplicativos</a:t>
            </a:r>
          </a:p>
          <a:p>
            <a:pPr lvl="2"/>
            <a:endParaRPr lang="pt-BR" dirty="0"/>
          </a:p>
          <a:p>
            <a:pPr lvl="2"/>
            <a:endParaRPr lang="pt-B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8848" y="324182"/>
            <a:ext cx="4686334" cy="6004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3633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0463" y="324182"/>
            <a:ext cx="10515600" cy="1325563"/>
          </a:xfrm>
        </p:spPr>
        <p:txBody>
          <a:bodyPr/>
          <a:lstStyle/>
          <a:p>
            <a:r>
              <a:rPr lang="pt-BR" dirty="0"/>
              <a:t>Software - Tipos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0463" y="1784681"/>
            <a:ext cx="10515600" cy="4351338"/>
          </a:xfrm>
        </p:spPr>
        <p:txBody>
          <a:bodyPr/>
          <a:lstStyle/>
          <a:p>
            <a:r>
              <a:rPr lang="pt-BR" dirty="0"/>
              <a:t>Quanto ao uso</a:t>
            </a:r>
          </a:p>
          <a:p>
            <a:pPr lvl="1"/>
            <a:r>
              <a:rPr lang="pt-BR" dirty="0"/>
              <a:t>Desktop – uso individual de usuários</a:t>
            </a:r>
          </a:p>
          <a:p>
            <a:pPr lvl="1"/>
            <a:r>
              <a:rPr lang="pt-BR" dirty="0"/>
              <a:t>Server – disponibilizado via rede para vários usuários</a:t>
            </a:r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6018" y="0"/>
            <a:ext cx="4985982" cy="2743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86100"/>
            <a:ext cx="5431809" cy="318485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7782" y="3354021"/>
            <a:ext cx="6191250" cy="18996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0610" y="5060915"/>
            <a:ext cx="2714625" cy="168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5446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0463" y="324182"/>
            <a:ext cx="10515600" cy="1325563"/>
          </a:xfrm>
        </p:spPr>
        <p:txBody>
          <a:bodyPr/>
          <a:lstStyle/>
          <a:p>
            <a:r>
              <a:rPr lang="pt-BR" dirty="0"/>
              <a:t>Software - Tipos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0463" y="1784681"/>
            <a:ext cx="10515600" cy="4351338"/>
          </a:xfrm>
        </p:spPr>
        <p:txBody>
          <a:bodyPr/>
          <a:lstStyle/>
          <a:p>
            <a:r>
              <a:rPr lang="pt-BR" dirty="0"/>
              <a:t>Quanto ao licenciamento</a:t>
            </a:r>
          </a:p>
          <a:p>
            <a:pPr lvl="1"/>
            <a:r>
              <a:rPr lang="pt-BR" dirty="0"/>
              <a:t>Proprietário – o fabricante é o dono do software, cabendo ao usuário uma licença de uso</a:t>
            </a:r>
          </a:p>
          <a:p>
            <a:pPr lvl="2"/>
            <a:r>
              <a:rPr lang="pt-BR" dirty="0"/>
              <a:t>A manutenção e o suporte são responsabilidade do fabricante.</a:t>
            </a:r>
          </a:p>
          <a:p>
            <a:pPr lvl="2"/>
            <a:r>
              <a:rPr lang="pt-BR" dirty="0"/>
              <a:t>Há vários tipos de licenciamento, mas os mais comuns são por processador e por usuário</a:t>
            </a:r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4209" y="3628758"/>
            <a:ext cx="3739486" cy="10114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2381" y="4874591"/>
            <a:ext cx="2838450" cy="16097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2442" y="3628758"/>
            <a:ext cx="2847975" cy="16097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9586" y="4898864"/>
            <a:ext cx="4430831" cy="1959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0695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0463" y="324182"/>
            <a:ext cx="10515600" cy="1325563"/>
          </a:xfrm>
        </p:spPr>
        <p:txBody>
          <a:bodyPr/>
          <a:lstStyle/>
          <a:p>
            <a:r>
              <a:rPr lang="pt-BR" dirty="0"/>
              <a:t>Software - Tipos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0463" y="1784681"/>
            <a:ext cx="10515600" cy="4351338"/>
          </a:xfrm>
        </p:spPr>
        <p:txBody>
          <a:bodyPr/>
          <a:lstStyle/>
          <a:p>
            <a:r>
              <a:rPr lang="pt-BR" dirty="0"/>
              <a:t>Quanto ao licenciamento</a:t>
            </a:r>
          </a:p>
          <a:p>
            <a:pPr lvl="1"/>
            <a:r>
              <a:rPr lang="pt-BR" dirty="0"/>
              <a:t>Open source – o código fonte do software é aberto, podendo o usuário alterá-lo da maneira que quiser</a:t>
            </a:r>
          </a:p>
          <a:p>
            <a:pPr lvl="1"/>
            <a:r>
              <a:rPr lang="pt-BR" dirty="0"/>
              <a:t>Gratuito (freeware) – a licença de uso não possui custos</a:t>
            </a:r>
          </a:p>
          <a:p>
            <a:pPr lvl="1"/>
            <a:r>
              <a:rPr lang="pt-BR" dirty="0"/>
              <a:t>GNU – GPL (General Public License) – Softwares Open-source e gratuitos. A manutenção é feita pela “comunidade”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6869" y="4130034"/>
            <a:ext cx="3393746" cy="132133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6666" y="4045192"/>
            <a:ext cx="5334000" cy="2812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8007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5436" y="4546242"/>
            <a:ext cx="889313" cy="17214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0462" y="324182"/>
            <a:ext cx="10658405" cy="1325563"/>
          </a:xfrm>
        </p:spPr>
        <p:txBody>
          <a:bodyPr/>
          <a:lstStyle/>
          <a:p>
            <a:r>
              <a:rPr lang="en-US" dirty="0"/>
              <a:t>Software – </a:t>
            </a:r>
            <a:r>
              <a:rPr lang="en-US" dirty="0" err="1"/>
              <a:t>Considerações</a:t>
            </a:r>
            <a:r>
              <a:rPr lang="en-US" dirty="0"/>
              <a:t> </a:t>
            </a:r>
            <a:r>
              <a:rPr lang="en-US" dirty="0" err="1"/>
              <a:t>sobre</a:t>
            </a:r>
            <a:r>
              <a:rPr lang="en-US" dirty="0"/>
              <a:t> </a:t>
            </a:r>
            <a:r>
              <a:rPr lang="en-US" dirty="0" err="1"/>
              <a:t>licenciamento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0463" y="1784681"/>
            <a:ext cx="10515600" cy="4351338"/>
          </a:xfrm>
        </p:spPr>
        <p:txBody>
          <a:bodyPr/>
          <a:lstStyle/>
          <a:p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sempre</a:t>
            </a:r>
            <a:r>
              <a:rPr lang="en-US" dirty="0"/>
              <a:t> o </a:t>
            </a:r>
            <a:r>
              <a:rPr lang="en-US" dirty="0" err="1"/>
              <a:t>uso</a:t>
            </a:r>
            <a:r>
              <a:rPr lang="en-US" dirty="0"/>
              <a:t> de </a:t>
            </a:r>
            <a:r>
              <a:rPr lang="en-US" dirty="0" err="1"/>
              <a:t>softwares</a:t>
            </a:r>
            <a:r>
              <a:rPr lang="en-US" dirty="0"/>
              <a:t> </a:t>
            </a:r>
            <a:r>
              <a:rPr lang="en-US" dirty="0" err="1"/>
              <a:t>gratuitos</a:t>
            </a:r>
            <a:r>
              <a:rPr lang="en-US" dirty="0"/>
              <a:t> </a:t>
            </a:r>
            <a:r>
              <a:rPr lang="en-US" dirty="0" err="1"/>
              <a:t>significa</a:t>
            </a:r>
            <a:r>
              <a:rPr lang="en-US" dirty="0"/>
              <a:t> </a:t>
            </a:r>
            <a:r>
              <a:rPr lang="en-US" dirty="0" err="1"/>
              <a:t>economia</a:t>
            </a:r>
            <a:r>
              <a:rPr lang="en-US" dirty="0"/>
              <a:t> </a:t>
            </a:r>
            <a:r>
              <a:rPr lang="en-US" dirty="0" err="1"/>
              <a:t>para</a:t>
            </a:r>
            <a:r>
              <a:rPr lang="en-US" dirty="0"/>
              <a:t> as </a:t>
            </a:r>
            <a:r>
              <a:rPr lang="en-US" dirty="0" err="1"/>
              <a:t>empresas</a:t>
            </a:r>
            <a:r>
              <a:rPr lang="en-US" dirty="0"/>
              <a:t>. </a:t>
            </a:r>
            <a:r>
              <a:rPr lang="en-US" dirty="0" err="1"/>
              <a:t>Isto</a:t>
            </a:r>
            <a:r>
              <a:rPr lang="en-US" dirty="0"/>
              <a:t> </a:t>
            </a:r>
            <a:r>
              <a:rPr lang="en-US" dirty="0" err="1"/>
              <a:t>ocorre</a:t>
            </a:r>
            <a:r>
              <a:rPr lang="en-US" dirty="0"/>
              <a:t> </a:t>
            </a:r>
            <a:r>
              <a:rPr lang="en-US" dirty="0" err="1"/>
              <a:t>porquê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muitas</a:t>
            </a:r>
            <a:r>
              <a:rPr lang="en-US" dirty="0"/>
              <a:t> </a:t>
            </a:r>
            <a:r>
              <a:rPr lang="en-US" dirty="0" err="1"/>
              <a:t>situações</a:t>
            </a:r>
            <a:r>
              <a:rPr lang="en-US" dirty="0"/>
              <a:t> </a:t>
            </a:r>
            <a:r>
              <a:rPr lang="en-US" dirty="0" err="1"/>
              <a:t>estes</a:t>
            </a:r>
            <a:r>
              <a:rPr lang="en-US" dirty="0"/>
              <a:t> </a:t>
            </a:r>
            <a:r>
              <a:rPr lang="en-US" dirty="0" err="1"/>
              <a:t>softwares</a:t>
            </a:r>
            <a:r>
              <a:rPr lang="en-US" dirty="0"/>
              <a:t> </a:t>
            </a:r>
            <a:r>
              <a:rPr lang="en-US" dirty="0" err="1"/>
              <a:t>necessitam</a:t>
            </a:r>
            <a:r>
              <a:rPr lang="en-US" dirty="0"/>
              <a:t> de </a:t>
            </a:r>
            <a:r>
              <a:rPr lang="en-US" dirty="0" err="1"/>
              <a:t>gasto</a:t>
            </a:r>
            <a:r>
              <a:rPr lang="en-US" dirty="0"/>
              <a:t> </a:t>
            </a:r>
            <a:r>
              <a:rPr lang="en-US" dirty="0" err="1"/>
              <a:t>elevado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serviços</a:t>
            </a:r>
            <a:r>
              <a:rPr lang="en-US" dirty="0"/>
              <a:t> de </a:t>
            </a:r>
            <a:r>
              <a:rPr lang="en-US" dirty="0" err="1"/>
              <a:t>configuração</a:t>
            </a:r>
            <a:r>
              <a:rPr lang="en-US" dirty="0"/>
              <a:t> e </a:t>
            </a:r>
            <a:r>
              <a:rPr lang="en-US" dirty="0" err="1"/>
              <a:t>personalização</a:t>
            </a:r>
            <a:r>
              <a:rPr lang="en-US" dirty="0"/>
              <a:t>.</a:t>
            </a:r>
          </a:p>
          <a:p>
            <a:r>
              <a:rPr lang="en-US" dirty="0" err="1"/>
              <a:t>Há</a:t>
            </a:r>
            <a:r>
              <a:rPr lang="en-US" dirty="0"/>
              <a:t> </a:t>
            </a:r>
            <a:r>
              <a:rPr lang="en-US" dirty="0" err="1"/>
              <a:t>também</a:t>
            </a:r>
            <a:r>
              <a:rPr lang="en-US" dirty="0"/>
              <a:t> a </a:t>
            </a:r>
            <a:r>
              <a:rPr lang="en-US" dirty="0" err="1"/>
              <a:t>questão</a:t>
            </a:r>
            <a:r>
              <a:rPr lang="en-US" dirty="0"/>
              <a:t> do </a:t>
            </a:r>
            <a:r>
              <a:rPr lang="en-US" dirty="0" err="1"/>
              <a:t>suporte</a:t>
            </a:r>
            <a:r>
              <a:rPr lang="en-US" dirty="0"/>
              <a:t>, </a:t>
            </a:r>
            <a:r>
              <a:rPr lang="en-US" dirty="0" err="1"/>
              <a:t>pois</a:t>
            </a:r>
            <a:r>
              <a:rPr lang="en-US" dirty="0"/>
              <a:t> </a:t>
            </a:r>
            <a:r>
              <a:rPr lang="en-US" dirty="0" err="1"/>
              <a:t>caso</a:t>
            </a:r>
            <a:r>
              <a:rPr lang="en-US" dirty="0"/>
              <a:t> a </a:t>
            </a:r>
            <a:r>
              <a:rPr lang="en-US" dirty="0" err="1"/>
              <a:t>empresa</a:t>
            </a:r>
            <a:r>
              <a:rPr lang="en-US" dirty="0"/>
              <a:t>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possa</a:t>
            </a:r>
            <a:r>
              <a:rPr lang="en-US" dirty="0"/>
              <a:t> </a:t>
            </a:r>
            <a:r>
              <a:rPr lang="en-US" dirty="0" err="1"/>
              <a:t>depender</a:t>
            </a:r>
            <a:r>
              <a:rPr lang="en-US" dirty="0"/>
              <a:t> </a:t>
            </a:r>
            <a:r>
              <a:rPr lang="en-US" dirty="0" err="1"/>
              <a:t>exclusivamente</a:t>
            </a:r>
            <a:r>
              <a:rPr lang="en-US" dirty="0"/>
              <a:t> da </a:t>
            </a:r>
            <a:r>
              <a:rPr lang="en-US" dirty="0" err="1"/>
              <a:t>comunidade</a:t>
            </a:r>
            <a:r>
              <a:rPr lang="en-US" dirty="0"/>
              <a:t> de software, </a:t>
            </a:r>
            <a:r>
              <a:rPr lang="en-US" dirty="0" err="1"/>
              <a:t>terá</a:t>
            </a:r>
            <a:r>
              <a:rPr lang="en-US" dirty="0"/>
              <a:t> um </a:t>
            </a:r>
            <a:r>
              <a:rPr lang="en-US" dirty="0" err="1"/>
              <a:t>gasto</a:t>
            </a:r>
            <a:r>
              <a:rPr lang="en-US" dirty="0"/>
              <a:t> </a:t>
            </a:r>
            <a:r>
              <a:rPr lang="en-US" dirty="0" err="1"/>
              <a:t>adicional</a:t>
            </a:r>
            <a:r>
              <a:rPr lang="en-US" dirty="0"/>
              <a:t> com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/>
              <a:t>serviço</a:t>
            </a:r>
            <a:endParaRPr lang="en-US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1465" y="4649273"/>
            <a:ext cx="889313" cy="1721476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3576" y="4546242"/>
            <a:ext cx="889313" cy="1721476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8985" y="4546242"/>
            <a:ext cx="889313" cy="1721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1723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0463" y="324182"/>
            <a:ext cx="10515600" cy="1325563"/>
          </a:xfrm>
        </p:spPr>
        <p:txBody>
          <a:bodyPr/>
          <a:lstStyle/>
          <a:p>
            <a:r>
              <a:rPr lang="pt-BR" dirty="0"/>
              <a:t>Software - Tipos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0463" y="1784681"/>
            <a:ext cx="10515600" cy="4351338"/>
          </a:xfrm>
        </p:spPr>
        <p:txBody>
          <a:bodyPr/>
          <a:lstStyle/>
          <a:p>
            <a:r>
              <a:rPr lang="pt-BR" dirty="0"/>
              <a:t>Quanto à categoria de aplicativos</a:t>
            </a:r>
          </a:p>
          <a:p>
            <a:pPr lvl="1"/>
            <a:r>
              <a:rPr lang="pt-BR" dirty="0"/>
              <a:t>Existem diversas categorias, dentre as quais podemos citar:</a:t>
            </a:r>
          </a:p>
          <a:p>
            <a:pPr lvl="2"/>
            <a:r>
              <a:rPr lang="pt-BR" dirty="0"/>
              <a:t>Planilhas eletrônicas</a:t>
            </a:r>
          </a:p>
          <a:p>
            <a:pPr lvl="2"/>
            <a:r>
              <a:rPr lang="pt-BR" dirty="0"/>
              <a:t>Editores de texto</a:t>
            </a:r>
          </a:p>
          <a:p>
            <a:pPr lvl="2"/>
            <a:r>
              <a:rPr lang="pt-BR" dirty="0"/>
              <a:t>Softwares de gestão integrada</a:t>
            </a:r>
          </a:p>
          <a:p>
            <a:pPr lvl="2"/>
            <a:r>
              <a:rPr lang="pt-BR" dirty="0"/>
              <a:t>Antivírus</a:t>
            </a:r>
          </a:p>
          <a:p>
            <a:pPr lvl="2"/>
            <a:r>
              <a:rPr lang="pt-BR" dirty="0"/>
              <a:t>Navegador</a:t>
            </a:r>
          </a:p>
          <a:p>
            <a:pPr lvl="2"/>
            <a:r>
              <a:rPr lang="pt-BR" dirty="0"/>
              <a:t>Cliente específico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98638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0463" y="324182"/>
            <a:ext cx="10515600" cy="1325563"/>
          </a:xfrm>
        </p:spPr>
        <p:txBody>
          <a:bodyPr/>
          <a:lstStyle/>
          <a:p>
            <a:pPr algn="ctr"/>
            <a:r>
              <a:rPr lang="pt-BR" dirty="0"/>
              <a:t>Recursos - Interação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9678" y="1649745"/>
            <a:ext cx="7246961" cy="4780223"/>
          </a:xfrm>
        </p:spPr>
      </p:pic>
    </p:spTree>
    <p:extLst>
      <p:ext uri="{BB962C8B-B14F-4D97-AF65-F5344CB8AC3E}">
        <p14:creationId xmlns:p14="http://schemas.microsoft.com/office/powerpoint/2010/main" val="413966660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0463" y="324182"/>
            <a:ext cx="10515600" cy="1325563"/>
          </a:xfrm>
        </p:spPr>
        <p:txBody>
          <a:bodyPr/>
          <a:lstStyle/>
          <a:p>
            <a:pPr algn="ctr"/>
            <a:r>
              <a:rPr lang="pt-BR" dirty="0"/>
              <a:t>Recursos - Interação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0463" y="1784681"/>
            <a:ext cx="10515600" cy="4351338"/>
          </a:xfrm>
        </p:spPr>
        <p:txBody>
          <a:bodyPr/>
          <a:lstStyle/>
          <a:p>
            <a:r>
              <a:rPr lang="pt-BR" dirty="0"/>
              <a:t>Cada empresa ou mesmo área da empresa tem necessidades específicas quanto a automatização</a:t>
            </a:r>
          </a:p>
          <a:p>
            <a:r>
              <a:rPr lang="pt-BR" dirty="0"/>
              <a:t>É comum as pessoas verem sistemas informatizados como ameaças às suas posições, como também é comum que estes sistemas realmente eliminem postos de trabalho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7463" y="3548418"/>
            <a:ext cx="4344537" cy="330958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0463" y="4000500"/>
            <a:ext cx="3810000" cy="2857500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5540991" y="5281684"/>
            <a:ext cx="2000535" cy="8543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0023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ixaDeTexto 7"/>
          <p:cNvSpPr txBox="1"/>
          <p:nvPr/>
        </p:nvSpPr>
        <p:spPr>
          <a:xfrm>
            <a:off x="843858" y="1054110"/>
            <a:ext cx="3910641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7469" fontAlgn="base">
              <a:spcBef>
                <a:spcPct val="0"/>
              </a:spcBef>
              <a:spcAft>
                <a:spcPct val="0"/>
              </a:spcAft>
            </a:pPr>
            <a:r>
              <a:rPr lang="pt-BR" sz="2133" dirty="0">
                <a:solidFill>
                  <a:prstClr val="white">
                    <a:lumMod val="95000"/>
                  </a:prstClr>
                </a:solidFill>
                <a:latin typeface="Calibri" pitchFamily="34" charset="0"/>
                <a:ea typeface="MS PGothic" pitchFamily="34" charset="-128"/>
              </a:rPr>
              <a:t>Assuntos da próxima aula:</a:t>
            </a:r>
          </a:p>
        </p:txBody>
      </p:sp>
      <p:grpSp>
        <p:nvGrpSpPr>
          <p:cNvPr id="13" name="Grupo 12"/>
          <p:cNvGrpSpPr/>
          <p:nvPr/>
        </p:nvGrpSpPr>
        <p:grpSpPr>
          <a:xfrm>
            <a:off x="17320" y="25401"/>
            <a:ext cx="7693091" cy="6857999"/>
            <a:chOff x="41565" y="0"/>
            <a:chExt cx="5769818" cy="5143499"/>
          </a:xfrm>
        </p:grpSpPr>
        <p:sp>
          <p:nvSpPr>
            <p:cNvPr id="15" name="Pentágono 2"/>
            <p:cNvSpPr/>
            <p:nvPr/>
          </p:nvSpPr>
          <p:spPr>
            <a:xfrm>
              <a:off x="41565" y="0"/>
              <a:ext cx="5114925" cy="5143499"/>
            </a:xfrm>
            <a:custGeom>
              <a:avLst/>
              <a:gdLst>
                <a:gd name="connsiteX0" fmla="*/ 0 w 5076825"/>
                <a:gd name="connsiteY0" fmla="*/ 0 h 5143499"/>
                <a:gd name="connsiteX1" fmla="*/ 2652692 w 5076825"/>
                <a:gd name="connsiteY1" fmla="*/ 0 h 5143499"/>
                <a:gd name="connsiteX2" fmla="*/ 5076825 w 5076825"/>
                <a:gd name="connsiteY2" fmla="*/ 2571750 h 5143499"/>
                <a:gd name="connsiteX3" fmla="*/ 2652692 w 5076825"/>
                <a:gd name="connsiteY3" fmla="*/ 5143499 h 5143499"/>
                <a:gd name="connsiteX4" fmla="*/ 0 w 5076825"/>
                <a:gd name="connsiteY4" fmla="*/ 5143499 h 5143499"/>
                <a:gd name="connsiteX5" fmla="*/ 0 w 5076825"/>
                <a:gd name="connsiteY5" fmla="*/ 0 h 5143499"/>
                <a:gd name="connsiteX0" fmla="*/ 0 w 5076825"/>
                <a:gd name="connsiteY0" fmla="*/ 0 h 5143499"/>
                <a:gd name="connsiteX1" fmla="*/ 2652692 w 5076825"/>
                <a:gd name="connsiteY1" fmla="*/ 0 h 5143499"/>
                <a:gd name="connsiteX2" fmla="*/ 5076825 w 5076825"/>
                <a:gd name="connsiteY2" fmla="*/ 2571750 h 5143499"/>
                <a:gd name="connsiteX3" fmla="*/ 2538392 w 5076825"/>
                <a:gd name="connsiteY3" fmla="*/ 5143499 h 5143499"/>
                <a:gd name="connsiteX4" fmla="*/ 0 w 5076825"/>
                <a:gd name="connsiteY4" fmla="*/ 5143499 h 5143499"/>
                <a:gd name="connsiteX5" fmla="*/ 0 w 5076825"/>
                <a:gd name="connsiteY5" fmla="*/ 0 h 5143499"/>
                <a:gd name="connsiteX0" fmla="*/ 0 w 5114925"/>
                <a:gd name="connsiteY0" fmla="*/ 0 h 5143499"/>
                <a:gd name="connsiteX1" fmla="*/ 2652692 w 5114925"/>
                <a:gd name="connsiteY1" fmla="*/ 0 h 5143499"/>
                <a:gd name="connsiteX2" fmla="*/ 5114925 w 5114925"/>
                <a:gd name="connsiteY2" fmla="*/ 2486025 h 5143499"/>
                <a:gd name="connsiteX3" fmla="*/ 2538392 w 5114925"/>
                <a:gd name="connsiteY3" fmla="*/ 5143499 h 5143499"/>
                <a:gd name="connsiteX4" fmla="*/ 0 w 5114925"/>
                <a:gd name="connsiteY4" fmla="*/ 5143499 h 5143499"/>
                <a:gd name="connsiteX5" fmla="*/ 0 w 5114925"/>
                <a:gd name="connsiteY5" fmla="*/ 0 h 5143499"/>
                <a:gd name="connsiteX0" fmla="*/ 0 w 5114925"/>
                <a:gd name="connsiteY0" fmla="*/ 0 h 5143499"/>
                <a:gd name="connsiteX1" fmla="*/ 2681267 w 5114925"/>
                <a:gd name="connsiteY1" fmla="*/ 0 h 5143499"/>
                <a:gd name="connsiteX2" fmla="*/ 5114925 w 5114925"/>
                <a:gd name="connsiteY2" fmla="*/ 2486025 h 5143499"/>
                <a:gd name="connsiteX3" fmla="*/ 2538392 w 5114925"/>
                <a:gd name="connsiteY3" fmla="*/ 5143499 h 5143499"/>
                <a:gd name="connsiteX4" fmla="*/ 0 w 5114925"/>
                <a:gd name="connsiteY4" fmla="*/ 5143499 h 5143499"/>
                <a:gd name="connsiteX5" fmla="*/ 0 w 5114925"/>
                <a:gd name="connsiteY5" fmla="*/ 0 h 5143499"/>
                <a:gd name="connsiteX0" fmla="*/ 0 w 5114925"/>
                <a:gd name="connsiteY0" fmla="*/ 0 h 5143499"/>
                <a:gd name="connsiteX1" fmla="*/ 2633642 w 5114925"/>
                <a:gd name="connsiteY1" fmla="*/ 0 h 5143499"/>
                <a:gd name="connsiteX2" fmla="*/ 5114925 w 5114925"/>
                <a:gd name="connsiteY2" fmla="*/ 2486025 h 5143499"/>
                <a:gd name="connsiteX3" fmla="*/ 2538392 w 5114925"/>
                <a:gd name="connsiteY3" fmla="*/ 5143499 h 5143499"/>
                <a:gd name="connsiteX4" fmla="*/ 0 w 5114925"/>
                <a:gd name="connsiteY4" fmla="*/ 5143499 h 5143499"/>
                <a:gd name="connsiteX5" fmla="*/ 0 w 5114925"/>
                <a:gd name="connsiteY5" fmla="*/ 0 h 5143499"/>
                <a:gd name="connsiteX0" fmla="*/ 0 w 5114925"/>
                <a:gd name="connsiteY0" fmla="*/ 0 h 5143499"/>
                <a:gd name="connsiteX1" fmla="*/ 2662217 w 5114925"/>
                <a:gd name="connsiteY1" fmla="*/ 0 h 5143499"/>
                <a:gd name="connsiteX2" fmla="*/ 5114925 w 5114925"/>
                <a:gd name="connsiteY2" fmla="*/ 2486025 h 5143499"/>
                <a:gd name="connsiteX3" fmla="*/ 2538392 w 5114925"/>
                <a:gd name="connsiteY3" fmla="*/ 5143499 h 5143499"/>
                <a:gd name="connsiteX4" fmla="*/ 0 w 5114925"/>
                <a:gd name="connsiteY4" fmla="*/ 5143499 h 5143499"/>
                <a:gd name="connsiteX5" fmla="*/ 0 w 5114925"/>
                <a:gd name="connsiteY5" fmla="*/ 0 h 5143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114925" h="5143499">
                  <a:moveTo>
                    <a:pt x="0" y="0"/>
                  </a:moveTo>
                  <a:lnTo>
                    <a:pt x="2662217" y="0"/>
                  </a:lnTo>
                  <a:lnTo>
                    <a:pt x="5114925" y="2486025"/>
                  </a:lnTo>
                  <a:lnTo>
                    <a:pt x="2538392" y="5143499"/>
                  </a:lnTo>
                  <a:lnTo>
                    <a:pt x="0" y="51434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3668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7469" fontAlgn="base">
                <a:spcBef>
                  <a:spcPct val="0"/>
                </a:spcBef>
                <a:spcAft>
                  <a:spcPct val="0"/>
                </a:spcAft>
              </a:pPr>
              <a:endParaRPr lang="pt-BR" sz="240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6" name="Retângulo 5"/>
            <p:cNvSpPr/>
            <p:nvPr/>
          </p:nvSpPr>
          <p:spPr>
            <a:xfrm>
              <a:off x="882129" y="2279537"/>
              <a:ext cx="3824620" cy="508096"/>
            </a:xfrm>
            <a:custGeom>
              <a:avLst/>
              <a:gdLst>
                <a:gd name="connsiteX0" fmla="*/ 0 w 4381500"/>
                <a:gd name="connsiteY0" fmla="*/ 0 h 676275"/>
                <a:gd name="connsiteX1" fmla="*/ 4381500 w 4381500"/>
                <a:gd name="connsiteY1" fmla="*/ 0 h 676275"/>
                <a:gd name="connsiteX2" fmla="*/ 4381500 w 4381500"/>
                <a:gd name="connsiteY2" fmla="*/ 676275 h 676275"/>
                <a:gd name="connsiteX3" fmla="*/ 0 w 4381500"/>
                <a:gd name="connsiteY3" fmla="*/ 676275 h 676275"/>
                <a:gd name="connsiteX4" fmla="*/ 0 w 4381500"/>
                <a:gd name="connsiteY4" fmla="*/ 0 h 676275"/>
                <a:gd name="connsiteX0" fmla="*/ 0 w 4381500"/>
                <a:gd name="connsiteY0" fmla="*/ 0 h 676275"/>
                <a:gd name="connsiteX1" fmla="*/ 3752850 w 4381500"/>
                <a:gd name="connsiteY1" fmla="*/ 0 h 676275"/>
                <a:gd name="connsiteX2" fmla="*/ 4381500 w 4381500"/>
                <a:gd name="connsiteY2" fmla="*/ 676275 h 676275"/>
                <a:gd name="connsiteX3" fmla="*/ 0 w 4381500"/>
                <a:gd name="connsiteY3" fmla="*/ 676275 h 676275"/>
                <a:gd name="connsiteX4" fmla="*/ 0 w 4381500"/>
                <a:gd name="connsiteY4" fmla="*/ 0 h 676275"/>
                <a:gd name="connsiteX0" fmla="*/ 0 w 4381500"/>
                <a:gd name="connsiteY0" fmla="*/ 0 h 676275"/>
                <a:gd name="connsiteX1" fmla="*/ 3724275 w 4381500"/>
                <a:gd name="connsiteY1" fmla="*/ 9525 h 676275"/>
                <a:gd name="connsiteX2" fmla="*/ 4381500 w 4381500"/>
                <a:gd name="connsiteY2" fmla="*/ 676275 h 676275"/>
                <a:gd name="connsiteX3" fmla="*/ 0 w 4381500"/>
                <a:gd name="connsiteY3" fmla="*/ 676275 h 676275"/>
                <a:gd name="connsiteX4" fmla="*/ 0 w 4381500"/>
                <a:gd name="connsiteY4" fmla="*/ 0 h 676275"/>
                <a:gd name="connsiteX0" fmla="*/ 0 w 4381500"/>
                <a:gd name="connsiteY0" fmla="*/ 0 h 676275"/>
                <a:gd name="connsiteX1" fmla="*/ 3733800 w 4381500"/>
                <a:gd name="connsiteY1" fmla="*/ 0 h 676275"/>
                <a:gd name="connsiteX2" fmla="*/ 4381500 w 4381500"/>
                <a:gd name="connsiteY2" fmla="*/ 676275 h 676275"/>
                <a:gd name="connsiteX3" fmla="*/ 0 w 4381500"/>
                <a:gd name="connsiteY3" fmla="*/ 676275 h 676275"/>
                <a:gd name="connsiteX4" fmla="*/ 0 w 4381500"/>
                <a:gd name="connsiteY4" fmla="*/ 0 h 676275"/>
                <a:gd name="connsiteX0" fmla="*/ 0 w 4381500"/>
                <a:gd name="connsiteY0" fmla="*/ 0 h 676275"/>
                <a:gd name="connsiteX1" fmla="*/ 3705225 w 4381500"/>
                <a:gd name="connsiteY1" fmla="*/ 0 h 676275"/>
                <a:gd name="connsiteX2" fmla="*/ 4381500 w 4381500"/>
                <a:gd name="connsiteY2" fmla="*/ 676275 h 676275"/>
                <a:gd name="connsiteX3" fmla="*/ 0 w 4381500"/>
                <a:gd name="connsiteY3" fmla="*/ 676275 h 676275"/>
                <a:gd name="connsiteX4" fmla="*/ 0 w 4381500"/>
                <a:gd name="connsiteY4" fmla="*/ 0 h 676275"/>
                <a:gd name="connsiteX0" fmla="*/ 0 w 4333875"/>
                <a:gd name="connsiteY0" fmla="*/ 0 h 688953"/>
                <a:gd name="connsiteX1" fmla="*/ 3705225 w 4333875"/>
                <a:gd name="connsiteY1" fmla="*/ 0 h 688953"/>
                <a:gd name="connsiteX2" fmla="*/ 4333875 w 4333875"/>
                <a:gd name="connsiteY2" fmla="*/ 688953 h 688953"/>
                <a:gd name="connsiteX3" fmla="*/ 0 w 4333875"/>
                <a:gd name="connsiteY3" fmla="*/ 676275 h 688953"/>
                <a:gd name="connsiteX4" fmla="*/ 0 w 4333875"/>
                <a:gd name="connsiteY4" fmla="*/ 0 h 688953"/>
                <a:gd name="connsiteX0" fmla="*/ 0 w 4333875"/>
                <a:gd name="connsiteY0" fmla="*/ 0 h 688953"/>
                <a:gd name="connsiteX1" fmla="*/ 3867150 w 4333875"/>
                <a:gd name="connsiteY1" fmla="*/ 50711 h 688953"/>
                <a:gd name="connsiteX2" fmla="*/ 4333875 w 4333875"/>
                <a:gd name="connsiteY2" fmla="*/ 688953 h 688953"/>
                <a:gd name="connsiteX3" fmla="*/ 0 w 4333875"/>
                <a:gd name="connsiteY3" fmla="*/ 676275 h 688953"/>
                <a:gd name="connsiteX4" fmla="*/ 0 w 4333875"/>
                <a:gd name="connsiteY4" fmla="*/ 0 h 688953"/>
                <a:gd name="connsiteX0" fmla="*/ 0 w 4333875"/>
                <a:gd name="connsiteY0" fmla="*/ 0 h 688953"/>
                <a:gd name="connsiteX1" fmla="*/ 3848100 w 4333875"/>
                <a:gd name="connsiteY1" fmla="*/ 25356 h 688953"/>
                <a:gd name="connsiteX2" fmla="*/ 4333875 w 4333875"/>
                <a:gd name="connsiteY2" fmla="*/ 688953 h 688953"/>
                <a:gd name="connsiteX3" fmla="*/ 0 w 4333875"/>
                <a:gd name="connsiteY3" fmla="*/ 676275 h 688953"/>
                <a:gd name="connsiteX4" fmla="*/ 0 w 4333875"/>
                <a:gd name="connsiteY4" fmla="*/ 0 h 688953"/>
                <a:gd name="connsiteX0" fmla="*/ 0 w 4333875"/>
                <a:gd name="connsiteY0" fmla="*/ 0 h 688953"/>
                <a:gd name="connsiteX1" fmla="*/ 3857625 w 4333875"/>
                <a:gd name="connsiteY1" fmla="*/ 12678 h 688953"/>
                <a:gd name="connsiteX2" fmla="*/ 4333875 w 4333875"/>
                <a:gd name="connsiteY2" fmla="*/ 688953 h 688953"/>
                <a:gd name="connsiteX3" fmla="*/ 0 w 4333875"/>
                <a:gd name="connsiteY3" fmla="*/ 676275 h 688953"/>
                <a:gd name="connsiteX4" fmla="*/ 0 w 4333875"/>
                <a:gd name="connsiteY4" fmla="*/ 0 h 688953"/>
                <a:gd name="connsiteX0" fmla="*/ 0 w 4333875"/>
                <a:gd name="connsiteY0" fmla="*/ 0 h 688953"/>
                <a:gd name="connsiteX1" fmla="*/ 3857625 w 4333875"/>
                <a:gd name="connsiteY1" fmla="*/ 12678 h 688953"/>
                <a:gd name="connsiteX2" fmla="*/ 4333875 w 4333875"/>
                <a:gd name="connsiteY2" fmla="*/ 688953 h 688953"/>
                <a:gd name="connsiteX3" fmla="*/ 0 w 4333875"/>
                <a:gd name="connsiteY3" fmla="*/ 676275 h 688953"/>
                <a:gd name="connsiteX4" fmla="*/ 0 w 4333875"/>
                <a:gd name="connsiteY4" fmla="*/ 0 h 688953"/>
                <a:gd name="connsiteX0" fmla="*/ 0 w 4333875"/>
                <a:gd name="connsiteY0" fmla="*/ 25356 h 714309"/>
                <a:gd name="connsiteX1" fmla="*/ 3867150 w 4333875"/>
                <a:gd name="connsiteY1" fmla="*/ 0 h 714309"/>
                <a:gd name="connsiteX2" fmla="*/ 4333875 w 4333875"/>
                <a:gd name="connsiteY2" fmla="*/ 714309 h 714309"/>
                <a:gd name="connsiteX3" fmla="*/ 0 w 4333875"/>
                <a:gd name="connsiteY3" fmla="*/ 701631 h 714309"/>
                <a:gd name="connsiteX4" fmla="*/ 0 w 4333875"/>
                <a:gd name="connsiteY4" fmla="*/ 25356 h 714309"/>
                <a:gd name="connsiteX0" fmla="*/ 0 w 4333875"/>
                <a:gd name="connsiteY0" fmla="*/ 0 h 688953"/>
                <a:gd name="connsiteX1" fmla="*/ 3867150 w 4333875"/>
                <a:gd name="connsiteY1" fmla="*/ 0 h 688953"/>
                <a:gd name="connsiteX2" fmla="*/ 4333875 w 4333875"/>
                <a:gd name="connsiteY2" fmla="*/ 688953 h 688953"/>
                <a:gd name="connsiteX3" fmla="*/ 0 w 4333875"/>
                <a:gd name="connsiteY3" fmla="*/ 676275 h 688953"/>
                <a:gd name="connsiteX4" fmla="*/ 0 w 4333875"/>
                <a:gd name="connsiteY4" fmla="*/ 0 h 688953"/>
                <a:gd name="connsiteX0" fmla="*/ 0 w 4324350"/>
                <a:gd name="connsiteY0" fmla="*/ 0 h 676275"/>
                <a:gd name="connsiteX1" fmla="*/ 3867150 w 4324350"/>
                <a:gd name="connsiteY1" fmla="*/ 0 h 676275"/>
                <a:gd name="connsiteX2" fmla="*/ 4324350 w 4324350"/>
                <a:gd name="connsiteY2" fmla="*/ 676275 h 676275"/>
                <a:gd name="connsiteX3" fmla="*/ 0 w 4324350"/>
                <a:gd name="connsiteY3" fmla="*/ 676275 h 676275"/>
                <a:gd name="connsiteX4" fmla="*/ 0 w 4324350"/>
                <a:gd name="connsiteY4" fmla="*/ 0 h 676275"/>
                <a:gd name="connsiteX0" fmla="*/ 0 w 4324350"/>
                <a:gd name="connsiteY0" fmla="*/ 12678 h 688953"/>
                <a:gd name="connsiteX1" fmla="*/ 3848100 w 4324350"/>
                <a:gd name="connsiteY1" fmla="*/ 0 h 688953"/>
                <a:gd name="connsiteX2" fmla="*/ 4324350 w 4324350"/>
                <a:gd name="connsiteY2" fmla="*/ 688953 h 688953"/>
                <a:gd name="connsiteX3" fmla="*/ 0 w 4324350"/>
                <a:gd name="connsiteY3" fmla="*/ 688953 h 688953"/>
                <a:gd name="connsiteX4" fmla="*/ 0 w 4324350"/>
                <a:gd name="connsiteY4" fmla="*/ 12678 h 688953"/>
                <a:gd name="connsiteX0" fmla="*/ 0 w 4324350"/>
                <a:gd name="connsiteY0" fmla="*/ 0 h 676275"/>
                <a:gd name="connsiteX1" fmla="*/ 3838575 w 4324350"/>
                <a:gd name="connsiteY1" fmla="*/ 0 h 676275"/>
                <a:gd name="connsiteX2" fmla="*/ 4324350 w 4324350"/>
                <a:gd name="connsiteY2" fmla="*/ 676275 h 676275"/>
                <a:gd name="connsiteX3" fmla="*/ 0 w 4324350"/>
                <a:gd name="connsiteY3" fmla="*/ 676275 h 676275"/>
                <a:gd name="connsiteX4" fmla="*/ 0 w 4324350"/>
                <a:gd name="connsiteY4" fmla="*/ 0 h 676275"/>
                <a:gd name="connsiteX0" fmla="*/ 0 w 4324350"/>
                <a:gd name="connsiteY0" fmla="*/ 0 h 676275"/>
                <a:gd name="connsiteX1" fmla="*/ 3819525 w 4324350"/>
                <a:gd name="connsiteY1" fmla="*/ 0 h 676275"/>
                <a:gd name="connsiteX2" fmla="*/ 4324350 w 4324350"/>
                <a:gd name="connsiteY2" fmla="*/ 676275 h 676275"/>
                <a:gd name="connsiteX3" fmla="*/ 0 w 4324350"/>
                <a:gd name="connsiteY3" fmla="*/ 676275 h 676275"/>
                <a:gd name="connsiteX4" fmla="*/ 0 w 4324350"/>
                <a:gd name="connsiteY4" fmla="*/ 0 h 676275"/>
                <a:gd name="connsiteX0" fmla="*/ 499730 w 4324350"/>
                <a:gd name="connsiteY0" fmla="*/ 0 h 690428"/>
                <a:gd name="connsiteX1" fmla="*/ 3819525 w 4324350"/>
                <a:gd name="connsiteY1" fmla="*/ 14153 h 690428"/>
                <a:gd name="connsiteX2" fmla="*/ 4324350 w 4324350"/>
                <a:gd name="connsiteY2" fmla="*/ 690428 h 690428"/>
                <a:gd name="connsiteX3" fmla="*/ 0 w 4324350"/>
                <a:gd name="connsiteY3" fmla="*/ 690428 h 690428"/>
                <a:gd name="connsiteX4" fmla="*/ 499730 w 4324350"/>
                <a:gd name="connsiteY4" fmla="*/ 0 h 690428"/>
                <a:gd name="connsiteX0" fmla="*/ 499730 w 4324350"/>
                <a:gd name="connsiteY0" fmla="*/ 0 h 676275"/>
                <a:gd name="connsiteX1" fmla="*/ 3819525 w 4324350"/>
                <a:gd name="connsiteY1" fmla="*/ 0 h 676275"/>
                <a:gd name="connsiteX2" fmla="*/ 4324350 w 4324350"/>
                <a:gd name="connsiteY2" fmla="*/ 676275 h 676275"/>
                <a:gd name="connsiteX3" fmla="*/ 0 w 4324350"/>
                <a:gd name="connsiteY3" fmla="*/ 676275 h 676275"/>
                <a:gd name="connsiteX4" fmla="*/ 499730 w 4324350"/>
                <a:gd name="connsiteY4" fmla="*/ 0 h 676275"/>
                <a:gd name="connsiteX0" fmla="*/ 0 w 3824620"/>
                <a:gd name="connsiteY0" fmla="*/ 0 h 690428"/>
                <a:gd name="connsiteX1" fmla="*/ 3319795 w 3824620"/>
                <a:gd name="connsiteY1" fmla="*/ 0 h 690428"/>
                <a:gd name="connsiteX2" fmla="*/ 3824620 w 3824620"/>
                <a:gd name="connsiteY2" fmla="*/ 676275 h 690428"/>
                <a:gd name="connsiteX3" fmla="*/ 0 w 3824620"/>
                <a:gd name="connsiteY3" fmla="*/ 690428 h 690428"/>
                <a:gd name="connsiteX4" fmla="*/ 0 w 3824620"/>
                <a:gd name="connsiteY4" fmla="*/ 0 h 690428"/>
                <a:gd name="connsiteX0" fmla="*/ 0 w 3824620"/>
                <a:gd name="connsiteY0" fmla="*/ 0 h 676277"/>
                <a:gd name="connsiteX1" fmla="*/ 3319795 w 3824620"/>
                <a:gd name="connsiteY1" fmla="*/ 0 h 676277"/>
                <a:gd name="connsiteX2" fmla="*/ 3824620 w 3824620"/>
                <a:gd name="connsiteY2" fmla="*/ 676275 h 676277"/>
                <a:gd name="connsiteX3" fmla="*/ 0 w 3824620"/>
                <a:gd name="connsiteY3" fmla="*/ 676277 h 676277"/>
                <a:gd name="connsiteX4" fmla="*/ 0 w 3824620"/>
                <a:gd name="connsiteY4" fmla="*/ 0 h 676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24620" h="676277">
                  <a:moveTo>
                    <a:pt x="0" y="0"/>
                  </a:moveTo>
                  <a:lnTo>
                    <a:pt x="3319795" y="0"/>
                  </a:lnTo>
                  <a:lnTo>
                    <a:pt x="3824620" y="676275"/>
                  </a:lnTo>
                  <a:lnTo>
                    <a:pt x="0" y="6762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1E20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7469" fontAlgn="base">
                <a:spcBef>
                  <a:spcPct val="0"/>
                </a:spcBef>
                <a:spcAft>
                  <a:spcPct val="0"/>
                </a:spcAft>
              </a:pPr>
              <a:endParaRPr lang="pt-BR" sz="2400" dirty="0">
                <a:solidFill>
                  <a:srgbClr val="E1E202"/>
                </a:solidFill>
                <a:latin typeface="Calibri"/>
              </a:endParaRPr>
            </a:p>
          </p:txBody>
        </p:sp>
        <p:sp>
          <p:nvSpPr>
            <p:cNvPr id="17" name="Retângulo 16"/>
            <p:cNvSpPr/>
            <p:nvPr/>
          </p:nvSpPr>
          <p:spPr>
            <a:xfrm>
              <a:off x="1201803" y="2291090"/>
              <a:ext cx="4609580" cy="50008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607469" fontAlgn="base">
                <a:spcBef>
                  <a:spcPct val="20000"/>
                </a:spcBef>
                <a:spcAft>
                  <a:spcPct val="0"/>
                </a:spcAft>
                <a:defRPr/>
              </a:pPr>
              <a:r>
                <a:rPr lang="pt-BR" sz="3733" i="1" kern="0" dirty="0">
                  <a:solidFill>
                    <a:srgbClr val="213F5E"/>
                  </a:solidFill>
                  <a:latin typeface="Calibri"/>
                  <a:ea typeface="ＭＳ Ｐゴシック" charset="0"/>
                </a:rPr>
                <a:t>Obrigado!</a:t>
              </a:r>
              <a:endParaRPr lang="pt-BR" sz="4267" dirty="0">
                <a:solidFill>
                  <a:prstClr val="white"/>
                </a:solidFill>
                <a:latin typeface="Calibri" pitchFamily="34" charset="0"/>
                <a:ea typeface="MS PGothic" pitchFamily="34" charset="-128"/>
              </a:endParaRPr>
            </a:p>
          </p:txBody>
        </p:sp>
      </p:grpSp>
      <p:sp>
        <p:nvSpPr>
          <p:cNvPr id="22" name="Retângulo 21"/>
          <p:cNvSpPr/>
          <p:nvPr/>
        </p:nvSpPr>
        <p:spPr>
          <a:xfrm>
            <a:off x="785391" y="5562518"/>
            <a:ext cx="3179093" cy="6669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7469" fontAlgn="base">
              <a:spcBef>
                <a:spcPct val="0"/>
              </a:spcBef>
              <a:spcAft>
                <a:spcPct val="0"/>
              </a:spcAft>
            </a:pPr>
            <a:endParaRPr lang="pt-BR" sz="1867" dirty="0">
              <a:solidFill>
                <a:prstClr val="black">
                  <a:lumMod val="75000"/>
                  <a:lumOff val="25000"/>
                </a:prstClr>
              </a:solidFill>
              <a:latin typeface="Calibri"/>
              <a:ea typeface="MS PGothic" pitchFamily="34" charset="-128"/>
            </a:endParaRPr>
          </a:p>
          <a:p>
            <a:pPr defTabSz="607469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pt-BR" sz="1867" dirty="0">
                <a:solidFill>
                  <a:prstClr val="black">
                    <a:lumMod val="75000"/>
                    <a:lumOff val="25000"/>
                  </a:prstClr>
                </a:solidFill>
                <a:latin typeface="Calibri"/>
                <a:ea typeface="MS PGothic" pitchFamily="34" charset="-128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204442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3813159"/>
            <a:ext cx="12192000" cy="12192000"/>
          </a:xfrm>
          <a:custGeom>
            <a:avLst/>
            <a:gdLst/>
            <a:ahLst/>
            <a:cxnLst/>
            <a:rect l="l" t="t" r="r" b="b"/>
            <a:pathLst>
              <a:path w="18288000" h="18288000">
                <a:moveTo>
                  <a:pt x="0" y="0"/>
                </a:moveTo>
                <a:lnTo>
                  <a:pt x="18288000" y="0"/>
                </a:lnTo>
                <a:lnTo>
                  <a:pt x="1828800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 sz="1200"/>
          </a:p>
        </p:txBody>
      </p:sp>
      <p:sp>
        <p:nvSpPr>
          <p:cNvPr id="3" name="TextBox 3"/>
          <p:cNvSpPr txBox="1"/>
          <p:nvPr/>
        </p:nvSpPr>
        <p:spPr>
          <a:xfrm>
            <a:off x="1468582" y="527051"/>
            <a:ext cx="9029700" cy="9252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000"/>
              </a:lnSpc>
              <a:spcBef>
                <a:spcPct val="0"/>
              </a:spcBef>
            </a:pPr>
            <a:r>
              <a:rPr lang="en-US" sz="5334" spc="80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A tecnologia como base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865909" y="2212992"/>
            <a:ext cx="10640291" cy="29603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667"/>
              </a:lnSpc>
            </a:pPr>
            <a:r>
              <a:rPr lang="en-US" sz="3334">
                <a:solidFill>
                  <a:srgbClr val="FFFFFF"/>
                </a:solidFill>
                <a:latin typeface="Nunito Bold"/>
                <a:ea typeface="Nunito Bold"/>
                <a:cs typeface="Nunito Bold"/>
                <a:sym typeface="Nunito Bold"/>
              </a:rPr>
              <a:t>A base para o pensamento computacional é a tecnologia, mas não é somente isso. Ele não está ligado somente ao contexto dos computadores e a programação deles. Talvez você já tenho feito o uso do pensamento computacional, mesmo sem saber.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3813159"/>
            <a:ext cx="12192000" cy="12192000"/>
          </a:xfrm>
          <a:custGeom>
            <a:avLst/>
            <a:gdLst/>
            <a:ahLst/>
            <a:cxnLst/>
            <a:rect l="l" t="t" r="r" b="b"/>
            <a:pathLst>
              <a:path w="18288000" h="18288000">
                <a:moveTo>
                  <a:pt x="0" y="0"/>
                </a:moveTo>
                <a:lnTo>
                  <a:pt x="18288000" y="0"/>
                </a:lnTo>
                <a:lnTo>
                  <a:pt x="1828800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 sz="1200"/>
          </a:p>
        </p:txBody>
      </p:sp>
      <p:sp>
        <p:nvSpPr>
          <p:cNvPr id="3" name="TextBox 3"/>
          <p:cNvSpPr txBox="1"/>
          <p:nvPr/>
        </p:nvSpPr>
        <p:spPr>
          <a:xfrm>
            <a:off x="402424" y="82944"/>
            <a:ext cx="11387152" cy="14633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0"/>
              </a:lnSpc>
              <a:spcBef>
                <a:spcPct val="0"/>
              </a:spcBef>
            </a:pPr>
            <a:r>
              <a:rPr lang="en-US" sz="4000" spc="59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Habilidades para profissional do futuro com relação ao pensamento computacional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865909" y="1901842"/>
            <a:ext cx="10640291" cy="3896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19703" lvl="1" indent="-359851" algn="just">
              <a:lnSpc>
                <a:spcPts val="7934"/>
              </a:lnSpc>
              <a:buFont typeface="Arial"/>
              <a:buChar char="•"/>
            </a:pPr>
            <a:r>
              <a:rPr lang="en-US" sz="3334">
                <a:solidFill>
                  <a:srgbClr val="FFFFFF"/>
                </a:solidFill>
                <a:latin typeface="Nunito Bold"/>
                <a:ea typeface="Nunito Bold"/>
                <a:cs typeface="Nunito Bold"/>
                <a:sym typeface="Nunito Bold"/>
              </a:rPr>
              <a:t>Proatividade, colaborativo, pronto para servir</a:t>
            </a:r>
          </a:p>
          <a:p>
            <a:pPr marL="719703" lvl="1" indent="-359851" algn="just">
              <a:lnSpc>
                <a:spcPts val="7934"/>
              </a:lnSpc>
              <a:buFont typeface="Arial"/>
              <a:buChar char="•"/>
            </a:pPr>
            <a:r>
              <a:rPr lang="en-US" sz="3334">
                <a:solidFill>
                  <a:srgbClr val="FFFFFF"/>
                </a:solidFill>
                <a:latin typeface="Nunito Bold"/>
                <a:ea typeface="Nunito Bold"/>
                <a:cs typeface="Nunito Bold"/>
                <a:sym typeface="Nunito Bold"/>
              </a:rPr>
              <a:t>Pensamento crítico</a:t>
            </a:r>
          </a:p>
          <a:p>
            <a:pPr marL="719703" lvl="1" indent="-359851" algn="just">
              <a:lnSpc>
                <a:spcPts val="7934"/>
              </a:lnSpc>
              <a:buFont typeface="Arial"/>
              <a:buChar char="•"/>
            </a:pPr>
            <a:r>
              <a:rPr lang="en-US" sz="3334">
                <a:solidFill>
                  <a:srgbClr val="FFFFFF"/>
                </a:solidFill>
                <a:latin typeface="Nunito Bold"/>
                <a:ea typeface="Nunito Bold"/>
                <a:cs typeface="Nunito Bold"/>
                <a:sym typeface="Nunito Bold"/>
              </a:rPr>
              <a:t>Capaz de tomar decisões</a:t>
            </a:r>
          </a:p>
          <a:p>
            <a:pPr marL="719703" lvl="1" indent="-359851" algn="just">
              <a:lnSpc>
                <a:spcPts val="7934"/>
              </a:lnSpc>
              <a:buFont typeface="Arial"/>
              <a:buChar char="•"/>
            </a:pPr>
            <a:r>
              <a:rPr lang="en-US" sz="3334">
                <a:solidFill>
                  <a:srgbClr val="FFFFFF"/>
                </a:solidFill>
                <a:latin typeface="Nunito Bold"/>
                <a:ea typeface="Nunito Bold"/>
                <a:cs typeface="Nunito Bold"/>
                <a:sym typeface="Nunito Bold"/>
              </a:rPr>
              <a:t>Criativo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3813159"/>
            <a:ext cx="12192000" cy="12192000"/>
          </a:xfrm>
          <a:custGeom>
            <a:avLst/>
            <a:gdLst/>
            <a:ahLst/>
            <a:cxnLst/>
            <a:rect l="l" t="t" r="r" b="b"/>
            <a:pathLst>
              <a:path w="18288000" h="18288000">
                <a:moveTo>
                  <a:pt x="0" y="0"/>
                </a:moveTo>
                <a:lnTo>
                  <a:pt x="18288000" y="0"/>
                </a:lnTo>
                <a:lnTo>
                  <a:pt x="1828800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 sz="1200"/>
          </a:p>
        </p:txBody>
      </p:sp>
      <p:sp>
        <p:nvSpPr>
          <p:cNvPr id="3" name="TextBox 3"/>
          <p:cNvSpPr txBox="1"/>
          <p:nvPr/>
        </p:nvSpPr>
        <p:spPr>
          <a:xfrm>
            <a:off x="1468582" y="527051"/>
            <a:ext cx="9029700" cy="9252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00"/>
              </a:lnSpc>
              <a:spcBef>
                <a:spcPct val="0"/>
              </a:spcBef>
            </a:pPr>
            <a:r>
              <a:rPr lang="en-US" sz="5334" spc="80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Outra definição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865909" y="2053167"/>
            <a:ext cx="10640291" cy="35630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667"/>
              </a:lnSpc>
            </a:pPr>
            <a:r>
              <a:rPr lang="en-US" sz="3334">
                <a:solidFill>
                  <a:srgbClr val="FFFFFF"/>
                </a:solidFill>
                <a:latin typeface="Nunito Bold"/>
                <a:ea typeface="Nunito Bold"/>
                <a:cs typeface="Nunito Bold"/>
                <a:sym typeface="Nunito Bold"/>
              </a:rPr>
              <a:t>O pensamento computacional pode ser definido como uma habilidade para resolver problemas e desafios de forma eficiente, assim como um computador o faria. Essa resolução pode ou não envolver equipamentos tecnológicos, mas a sua base é a organização lógica e sistemática do pensar para resolver um problema.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3813159"/>
            <a:ext cx="12192000" cy="12192000"/>
          </a:xfrm>
          <a:custGeom>
            <a:avLst/>
            <a:gdLst/>
            <a:ahLst/>
            <a:cxnLst/>
            <a:rect l="l" t="t" r="r" b="b"/>
            <a:pathLst>
              <a:path w="18288000" h="18288000">
                <a:moveTo>
                  <a:pt x="0" y="0"/>
                </a:moveTo>
                <a:lnTo>
                  <a:pt x="18288000" y="0"/>
                </a:lnTo>
                <a:lnTo>
                  <a:pt x="1828800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 sz="1200"/>
          </a:p>
        </p:txBody>
      </p:sp>
      <p:sp>
        <p:nvSpPr>
          <p:cNvPr id="3" name="Freeform 3"/>
          <p:cNvSpPr/>
          <p:nvPr/>
        </p:nvSpPr>
        <p:spPr>
          <a:xfrm>
            <a:off x="7363824" y="1759335"/>
            <a:ext cx="4452011" cy="4185805"/>
          </a:xfrm>
          <a:custGeom>
            <a:avLst/>
            <a:gdLst/>
            <a:ahLst/>
            <a:cxnLst/>
            <a:rect l="l" t="t" r="r" b="b"/>
            <a:pathLst>
              <a:path w="6678016" h="6278707">
                <a:moveTo>
                  <a:pt x="0" y="0"/>
                </a:moveTo>
                <a:lnTo>
                  <a:pt x="6678016" y="0"/>
                </a:lnTo>
                <a:lnTo>
                  <a:pt x="6678016" y="6278707"/>
                </a:lnTo>
                <a:lnTo>
                  <a:pt x="0" y="627870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0986" r="-29145"/>
            </a:stretch>
          </a:blipFill>
        </p:spPr>
        <p:txBody>
          <a:bodyPr/>
          <a:lstStyle/>
          <a:p>
            <a:endParaRPr lang="pt-BR" sz="1200"/>
          </a:p>
        </p:txBody>
      </p:sp>
      <p:sp>
        <p:nvSpPr>
          <p:cNvPr id="4" name="TextBox 4"/>
          <p:cNvSpPr txBox="1"/>
          <p:nvPr/>
        </p:nvSpPr>
        <p:spPr>
          <a:xfrm>
            <a:off x="1312718" y="336551"/>
            <a:ext cx="9029700" cy="9252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00"/>
              </a:lnSpc>
              <a:spcBef>
                <a:spcPct val="0"/>
              </a:spcBef>
            </a:pPr>
            <a:r>
              <a:rPr lang="en-US" sz="5334" spc="80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Em outras palavras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71500" y="1695835"/>
            <a:ext cx="6515321" cy="40770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559"/>
              </a:lnSpc>
            </a:pPr>
            <a:r>
              <a:rPr lang="en-US" sz="3256">
                <a:solidFill>
                  <a:srgbClr val="FFFFFF"/>
                </a:solidFill>
                <a:latin typeface="Nunito Bold"/>
                <a:ea typeface="Nunito Bold"/>
                <a:cs typeface="Nunito Bold"/>
                <a:sym typeface="Nunito Bold"/>
              </a:rPr>
              <a:t>Usar o pensamento computacional é ver um desafio ou problema, refletir sobre ele, separá-lo em partes, resolver cada uma dessas partes da maneira mais lógica e assertiva, para daí sim chegar a um resultado final.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6350" y="-3813159"/>
            <a:ext cx="12192000" cy="12192000"/>
          </a:xfrm>
          <a:custGeom>
            <a:avLst/>
            <a:gdLst/>
            <a:ahLst/>
            <a:cxnLst/>
            <a:rect l="l" t="t" r="r" b="b"/>
            <a:pathLst>
              <a:path w="18288000" h="18288000">
                <a:moveTo>
                  <a:pt x="0" y="0"/>
                </a:moveTo>
                <a:lnTo>
                  <a:pt x="18288000" y="0"/>
                </a:lnTo>
                <a:lnTo>
                  <a:pt x="1828800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 sz="1200"/>
          </a:p>
        </p:txBody>
      </p:sp>
      <p:sp>
        <p:nvSpPr>
          <p:cNvPr id="3" name="TextBox 3"/>
          <p:cNvSpPr txBox="1"/>
          <p:nvPr/>
        </p:nvSpPr>
        <p:spPr>
          <a:xfrm>
            <a:off x="571500" y="1667579"/>
            <a:ext cx="11291455" cy="31846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Nunito Bold"/>
                <a:ea typeface="Nunito Bold"/>
                <a:cs typeface="Nunito Bold"/>
                <a:sym typeface="Nunito Bold"/>
              </a:rPr>
              <a:t>O computador possui a capacidade de fazer as ações de forma lógica e com uma sequência definida de forma extremamente rápida. Por outro lado, se os comandos não forem estabelecidos por um ser humano, se os parâmetros não estiverem dispostos e estruturados, a máquina nada faz. Esse é o limite do computador, executar instruções do programador.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14745" y="452120"/>
            <a:ext cx="11291455" cy="6554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EQUAÇÃO FUNDAMENTAL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3813159"/>
            <a:ext cx="12192000" cy="12192000"/>
          </a:xfrm>
          <a:custGeom>
            <a:avLst/>
            <a:gdLst/>
            <a:ahLst/>
            <a:cxnLst/>
            <a:rect l="l" t="t" r="r" b="b"/>
            <a:pathLst>
              <a:path w="18288000" h="18288000">
                <a:moveTo>
                  <a:pt x="0" y="0"/>
                </a:moveTo>
                <a:lnTo>
                  <a:pt x="18288000" y="0"/>
                </a:lnTo>
                <a:lnTo>
                  <a:pt x="1828800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 sz="1200"/>
          </a:p>
        </p:txBody>
      </p:sp>
      <p:sp>
        <p:nvSpPr>
          <p:cNvPr id="3" name="Freeform 3"/>
          <p:cNvSpPr/>
          <p:nvPr/>
        </p:nvSpPr>
        <p:spPr>
          <a:xfrm>
            <a:off x="-1130680" y="1191112"/>
            <a:ext cx="14714363" cy="5583527"/>
          </a:xfrm>
          <a:custGeom>
            <a:avLst/>
            <a:gdLst/>
            <a:ahLst/>
            <a:cxnLst/>
            <a:rect l="l" t="t" r="r" b="b"/>
            <a:pathLst>
              <a:path w="22071545" h="8375291">
                <a:moveTo>
                  <a:pt x="0" y="0"/>
                </a:moveTo>
                <a:lnTo>
                  <a:pt x="22071545" y="0"/>
                </a:lnTo>
                <a:lnTo>
                  <a:pt x="22071545" y="8375291"/>
                </a:lnTo>
                <a:lnTo>
                  <a:pt x="0" y="837529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pt-BR" sz="1200"/>
          </a:p>
        </p:txBody>
      </p:sp>
      <p:sp>
        <p:nvSpPr>
          <p:cNvPr id="4" name="TextBox 4"/>
          <p:cNvSpPr txBox="1"/>
          <p:nvPr/>
        </p:nvSpPr>
        <p:spPr>
          <a:xfrm>
            <a:off x="1581150" y="330200"/>
            <a:ext cx="9029700" cy="578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00"/>
              </a:lnSpc>
              <a:spcBef>
                <a:spcPct val="0"/>
              </a:spcBef>
            </a:pPr>
            <a:r>
              <a:rPr lang="en-US" sz="3334" spc="50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IMPORTANTE!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12B899562911BF4393F66877BBCE1F01" ma:contentTypeVersion="3" ma:contentTypeDescription="Crie um novo documento." ma:contentTypeScope="" ma:versionID="7dc60eaa0175ca7ec604c7033cccb42d">
  <xsd:schema xmlns:xsd="http://www.w3.org/2001/XMLSchema" xmlns:xs="http://www.w3.org/2001/XMLSchema" xmlns:p="http://schemas.microsoft.com/office/2006/metadata/properties" xmlns:ns2="9252661e-d261-4061-9aca-4aa7e6d2ef7c" targetNamespace="http://schemas.microsoft.com/office/2006/metadata/properties" ma:root="true" ma:fieldsID="a8a6477a1da9b1e38ca8f17b2d076bad" ns2:_="">
    <xsd:import namespace="9252661e-d261-4061-9aca-4aa7e6d2ef7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52661e-d261-4061-9aca-4aa7e6d2ef7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A9F0C511-8459-44BF-B873-14C19D01A69F}"/>
</file>

<file path=customXml/itemProps2.xml><?xml version="1.0" encoding="utf-8"?>
<ds:datastoreItem xmlns:ds="http://schemas.openxmlformats.org/officeDocument/2006/customXml" ds:itemID="{EA2EB50E-F87A-4417-AE60-A532133E4C38}"/>
</file>

<file path=customXml/itemProps3.xml><?xml version="1.0" encoding="utf-8"?>
<ds:datastoreItem xmlns:ds="http://schemas.openxmlformats.org/officeDocument/2006/customXml" ds:itemID="{1500B7F3-18F2-49B5-AE21-5B49628CFCD6}"/>
</file>

<file path=docProps/app.xml><?xml version="1.0" encoding="utf-8"?>
<Properties xmlns="http://schemas.openxmlformats.org/officeDocument/2006/extended-properties" xmlns:vt="http://schemas.openxmlformats.org/officeDocument/2006/docPropsVTypes">
  <TotalTime>228</TotalTime>
  <Words>1683</Words>
  <Application>Microsoft Office PowerPoint</Application>
  <PresentationFormat>Widescreen</PresentationFormat>
  <Paragraphs>156</Paragraphs>
  <Slides>39</Slides>
  <Notes>2</Notes>
  <HiddenSlides>0</HiddenSlides>
  <MMClips>0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39</vt:i4>
      </vt:variant>
    </vt:vector>
  </HeadingPairs>
  <TitlesOfParts>
    <vt:vector size="49" baseType="lpstr">
      <vt:lpstr>ＭＳ Ｐゴシック</vt:lpstr>
      <vt:lpstr>Aileron Bold</vt:lpstr>
      <vt:lpstr>Aptos</vt:lpstr>
      <vt:lpstr>Arial</vt:lpstr>
      <vt:lpstr>Calibri</vt:lpstr>
      <vt:lpstr>Calibri Light</vt:lpstr>
      <vt:lpstr>Nunito Bold</vt:lpstr>
      <vt:lpstr>Open Sans Bold</vt:lpstr>
      <vt:lpstr>Office Theme</vt:lpstr>
      <vt:lpstr>1_Office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Hardware</vt:lpstr>
      <vt:lpstr>Hardware - Componentes</vt:lpstr>
      <vt:lpstr>Hardware - Componentes</vt:lpstr>
      <vt:lpstr>Hardware – Tipos de Servidores</vt:lpstr>
      <vt:lpstr>Hardware – Tipos de Servidores</vt:lpstr>
      <vt:lpstr>Hardware – Tipos de Servidores</vt:lpstr>
      <vt:lpstr>Hardware – Tipos de Servidores</vt:lpstr>
      <vt:lpstr>Hardware – Tipos de Servidores</vt:lpstr>
      <vt:lpstr>Hardware – Tipos de Servidores</vt:lpstr>
      <vt:lpstr>Hardware – Tipos de Servidores</vt:lpstr>
      <vt:lpstr>Hardware – Tipos de Servidores</vt:lpstr>
      <vt:lpstr>Hardware – Tipos de Servidores</vt:lpstr>
      <vt:lpstr>Hardware – Tipos de Servidores</vt:lpstr>
      <vt:lpstr>Hardware – Tipos de Servidores</vt:lpstr>
      <vt:lpstr>Hardware – Elementos de conexão em rede</vt:lpstr>
      <vt:lpstr>Hardware – considerações</vt:lpstr>
      <vt:lpstr>Hardware – considerações</vt:lpstr>
      <vt:lpstr>Recursos - Software</vt:lpstr>
      <vt:lpstr>Software - Tipos</vt:lpstr>
      <vt:lpstr>Software - Tipos</vt:lpstr>
      <vt:lpstr>Software - Tipos</vt:lpstr>
      <vt:lpstr>Software - Tipos</vt:lpstr>
      <vt:lpstr>Software – Considerações sobre licenciamento</vt:lpstr>
      <vt:lpstr>Software - Tipos</vt:lpstr>
      <vt:lpstr>Recursos - Interação</vt:lpstr>
      <vt:lpstr>Recursos - Interação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EDER JOSE CASSIMIRO</dc:creator>
  <cp:lastModifiedBy>Eder Jose Cassimiro</cp:lastModifiedBy>
  <cp:revision>28</cp:revision>
  <dcterms:created xsi:type="dcterms:W3CDTF">2016-03-28T15:05:50Z</dcterms:created>
  <dcterms:modified xsi:type="dcterms:W3CDTF">2025-08-14T21:41:52Z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0x01010012B899562911BF4393F66877BBCE1F01</vt:lpwstr>
  </property>
</Properties>
</file>